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8" r:id="rId22"/>
    <p:sldId id="287" r:id="rId23"/>
    <p:sldId id="289" r:id="rId24"/>
    <p:sldId id="295" r:id="rId25"/>
    <p:sldId id="291" r:id="rId26"/>
    <p:sldId id="290" r:id="rId27"/>
    <p:sldId id="292" r:id="rId28"/>
    <p:sldId id="293" r:id="rId29"/>
    <p:sldId id="294" r:id="rId30"/>
    <p:sldId id="258" r:id="rId31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Mestre Castillo" initials="RMC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E8A"/>
    <a:srgbClr val="1D8DB0"/>
    <a:srgbClr val="147694"/>
    <a:srgbClr val="177E9D"/>
    <a:srgbClr val="00407A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56" autoAdjust="0"/>
  </p:normalViewPr>
  <p:slideViewPr>
    <p:cSldViewPr snapToObjects="1">
      <p:cViewPr varScale="1">
        <p:scale>
          <a:sx n="72" d="100"/>
          <a:sy n="72" d="100"/>
        </p:scale>
        <p:origin x="1344" y="54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657AB6B-E206-41B7-B339-7B0B6C629144}" type="datetimeFigureOut">
              <a:rPr lang="nl-BE"/>
              <a:pPr>
                <a:defRPr/>
              </a:pPr>
              <a:t>18/06/2015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libri" panose="020F0502020204030204" pitchFamily="34" charset="0"/>
              </a:defRPr>
            </a:lvl1pPr>
          </a:lstStyle>
          <a:p>
            <a:fld id="{3434BD48-E814-4B40-8B07-629409134A3F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5063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52E19A-4698-4746-A0DC-90DB3E036256}" type="datetimeFigureOut">
              <a:rPr lang="nl-BE"/>
              <a:pPr>
                <a:defRPr/>
              </a:pPr>
              <a:t>18/06/2015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BE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39750" y="4319588"/>
            <a:ext cx="5761038" cy="4140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 dirty="0" smtClean="0"/>
              <a:t>Klik om de modelstijlen te bewerken</a:t>
            </a:r>
          </a:p>
          <a:p>
            <a:pPr lvl="1"/>
            <a:r>
              <a:rPr lang="nl-NL" noProof="0" dirty="0" smtClean="0"/>
              <a:t>Tweede niveau</a:t>
            </a:r>
          </a:p>
          <a:p>
            <a:pPr lvl="2"/>
            <a:r>
              <a:rPr lang="nl-NL" noProof="0" dirty="0" smtClean="0"/>
              <a:t>Derde niveau</a:t>
            </a:r>
          </a:p>
          <a:p>
            <a:pPr lvl="3"/>
            <a:r>
              <a:rPr lang="nl-NL" noProof="0" dirty="0" smtClean="0"/>
              <a:t>Vierde niveau</a:t>
            </a:r>
          </a:p>
          <a:p>
            <a:pPr lvl="4"/>
            <a:r>
              <a:rPr lang="nl-NL" noProof="0" dirty="0" smtClean="0"/>
              <a:t>Vijfde niveau</a:t>
            </a:r>
            <a:endParaRPr lang="nl-BE" noProof="0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5D978E44-1357-4B35-A0E1-FD7C07CB4D2E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45353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8"/>
          <p:cNvSpPr/>
          <p:nvPr userDrawn="1"/>
        </p:nvSpPr>
        <p:spPr>
          <a:xfrm>
            <a:off x="0" y="647700"/>
            <a:ext cx="9144000" cy="6227763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5" name="Afbeelding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800225"/>
            <a:ext cx="1839913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5705475"/>
            <a:ext cx="4286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fbeelding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0145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572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9"/>
          <p:cNvSpPr/>
          <p:nvPr userDrawn="1"/>
        </p:nvSpPr>
        <p:spPr>
          <a:xfrm>
            <a:off x="0" y="647700"/>
            <a:ext cx="9144000" cy="6227763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5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800225"/>
            <a:ext cx="1839913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5705475"/>
            <a:ext cx="4286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fbeelding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0145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1855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4A4B2-CDBB-4862-B7B2-BD1D4090B955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03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9"/>
          <p:cNvSpPr/>
          <p:nvPr userDrawn="1"/>
        </p:nvSpPr>
        <p:spPr>
          <a:xfrm>
            <a:off x="0" y="0"/>
            <a:ext cx="9144000" cy="6372225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5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6048375"/>
            <a:ext cx="15128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9600"/>
            <a:ext cx="3300413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3780000" y="4419108"/>
            <a:ext cx="5094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3443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9"/>
          <p:cNvSpPr/>
          <p:nvPr userDrawn="1"/>
        </p:nvSpPr>
        <p:spPr>
          <a:xfrm>
            <a:off x="0" y="647700"/>
            <a:ext cx="9144000" cy="6227763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5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800225"/>
            <a:ext cx="1839913" cy="42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575" y="5705475"/>
            <a:ext cx="4286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Afbeelding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360363"/>
            <a:ext cx="20145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63542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4A4B2-CDBB-4862-B7B2-BD1D4090B955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7652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9"/>
          <p:cNvSpPr/>
          <p:nvPr userDrawn="1"/>
        </p:nvSpPr>
        <p:spPr>
          <a:xfrm>
            <a:off x="0" y="0"/>
            <a:ext cx="9144000" cy="6372225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5" name="Afbeelding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6048375"/>
            <a:ext cx="15128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9600"/>
            <a:ext cx="3300413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3780000" y="4419108"/>
            <a:ext cx="5094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16006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42FEB5-8D53-48E9-B36A-3B6A4AF5DC64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765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65A845-5F68-453F-8075-066C99BABBE8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1423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2114FB-2EA2-4D84-900D-C539F5D4E709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3466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EB08E7-5F6D-4D32-AFDA-F5DB3C76E778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2749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8DAA9A-D4C8-4AD2-8E2E-8CE85AC64F70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6083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3008313" cy="8951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FB8274-5AE6-444E-BF61-CBDEAE6A9300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1858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4788000"/>
            <a:ext cx="8334000" cy="540000"/>
          </a:xfrm>
        </p:spPr>
        <p:txBody>
          <a:bodyPr anchor="t">
            <a:noAutofit/>
          </a:bodyPr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ianumm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C489AF-04C8-4CA2-9EF1-E77EF4427418}" type="slidenum">
              <a:rPr lang="nl-BE"/>
              <a:pPr/>
              <a:t>‹Nº›</a:t>
            </a:fld>
            <a:endParaRPr lang="nl-BE"/>
          </a:p>
        </p:txBody>
      </p:sp>
      <p:sp>
        <p:nvSpPr>
          <p:cNvPr id="6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atum 4"/>
          <p:cNvSpPr>
            <a:spLocks noGrp="1"/>
          </p:cNvSpPr>
          <p:nvPr>
            <p:ph type="dt" sz="half" idx="12"/>
          </p:nvPr>
        </p:nvSpPr>
        <p:spPr>
          <a:xfrm>
            <a:off x="539750" y="6048375"/>
            <a:ext cx="936625" cy="287338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2390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8"/>
          <p:cNvSpPr/>
          <p:nvPr userDrawn="1"/>
        </p:nvSpPr>
        <p:spPr>
          <a:xfrm>
            <a:off x="0" y="0"/>
            <a:ext cx="9144000" cy="6372225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5" name="Afbeelding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6048375"/>
            <a:ext cx="15128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Afbeelding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9600"/>
            <a:ext cx="3300413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el 1"/>
          <p:cNvSpPr>
            <a:spLocks noGrp="1"/>
          </p:cNvSpPr>
          <p:nvPr>
            <p:ph type="ctrTitle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/>
          </p:nvPr>
        </p:nvSpPr>
        <p:spPr>
          <a:xfrm>
            <a:off x="3780000" y="4419108"/>
            <a:ext cx="5094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809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A3871A-36E0-493A-A817-D4472B0753F7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72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EA66F4-4C93-41FA-9DFC-AA5C07F600DD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275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2F890-04D9-4C25-8689-3896AF562755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228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4924F8-39AC-4661-849B-FCB182E37A46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727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3008313" cy="89510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97E573-9046-45CD-8EE2-D1F95702DD71}" type="slidenum">
              <a:rPr lang="nl-BE"/>
              <a:pPr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42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4788000"/>
            <a:ext cx="8334000" cy="540000"/>
          </a:xfrm>
        </p:spPr>
        <p:txBody>
          <a:bodyPr anchor="t">
            <a:noAutofit/>
          </a:bodyPr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 rtlCol="0"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BE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39750" y="6048375"/>
            <a:ext cx="936625" cy="287338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47DBB30-90B2-4BC0-85DE-7174FD0F0205}" type="slidenum">
              <a:rPr lang="nl-BE"/>
              <a:pPr/>
              <a:t>‹Nº›</a:t>
            </a:fld>
            <a:endParaRPr lang="nl-BE"/>
          </a:p>
        </p:txBody>
      </p:sp>
      <p:sp>
        <p:nvSpPr>
          <p:cNvPr id="7" name="Tijdelijke aanduiding voor voettekst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426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39750" y="179388"/>
            <a:ext cx="833437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 smtClean="0"/>
              <a:t>Klik en typ de titel</a:t>
            </a:r>
            <a:endParaRPr lang="nl-BE" altLang="nl-BE" smtClean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539750" y="1349375"/>
            <a:ext cx="833437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 smtClean="0"/>
              <a:t>Klik en typ de tekst</a:t>
            </a:r>
          </a:p>
          <a:p>
            <a:pPr lvl="1"/>
            <a:r>
              <a:rPr lang="nl-NL" altLang="nl-BE" smtClean="0"/>
              <a:t>Tweede niveau</a:t>
            </a:r>
          </a:p>
          <a:p>
            <a:pPr lvl="2"/>
            <a:r>
              <a:rPr lang="nl-NL" altLang="nl-BE" smtClean="0"/>
              <a:t>Derde niveau</a:t>
            </a:r>
          </a:p>
          <a:p>
            <a:pPr lvl="3"/>
            <a:r>
              <a:rPr lang="nl-NL" altLang="nl-BE" smtClean="0"/>
              <a:t>Vierde niveau</a:t>
            </a:r>
          </a:p>
          <a:p>
            <a:pPr lvl="4"/>
            <a:r>
              <a:rPr lang="nl-NL" altLang="nl-BE" smtClean="0"/>
              <a:t>Vijfde niveau</a:t>
            </a:r>
            <a:endParaRPr lang="nl-BE" altLang="nl-BE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750" y="6048375"/>
            <a:ext cx="935038" cy="28733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5275" y="6048375"/>
            <a:ext cx="1981200" cy="28733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5375" y="6048375"/>
            <a:ext cx="936625" cy="28733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407A"/>
                </a:solidFill>
              </a:defRPr>
            </a:lvl1pPr>
          </a:lstStyle>
          <a:p>
            <a:fld id="{1C7FB7F9-1F6E-4B32-894B-EDCDA120358D}" type="slidenum">
              <a:rPr lang="nl-BE"/>
              <a:pPr/>
              <a:t>‹Nº›</a:t>
            </a:fld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0" y="6372225"/>
            <a:ext cx="9144000" cy="485775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1032" name="Afbeelding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6048375"/>
            <a:ext cx="15128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50" r:id="rId2"/>
    <p:sldLayoutId id="2147483763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64" r:id="rId9"/>
    <p:sldLayoutId id="2147483830" r:id="rId10"/>
    <p:sldLayoutId id="2147483831" r:id="rId11"/>
    <p:sldLayoutId id="214748383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9pPr>
    </p:titleStyle>
    <p:bodyStyle>
      <a:lvl1pPr marL="358775" indent="-358775" algn="l" rtl="0" eaLnBrk="0" fontAlgn="base" hangingPunct="0">
        <a:spcBef>
          <a:spcPts val="575"/>
        </a:spcBef>
        <a:spcAft>
          <a:spcPct val="0"/>
        </a:spcAft>
        <a:buSzPct val="110000"/>
        <a:buFont typeface="Arial" panose="020B0604020202020204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19138" indent="-360363" algn="l" rtl="0" eaLnBrk="0" fontAlgn="base" hangingPunct="0">
        <a:spcBef>
          <a:spcPts val="575"/>
        </a:spcBef>
        <a:spcAft>
          <a:spcPct val="0"/>
        </a:spcAft>
        <a:buSzPct val="75000"/>
        <a:buFont typeface="Courier New" panose="02070309020205020404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89013" indent="-269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79388" algn="l" rtl="0" eaLnBrk="0" fontAlgn="base" hangingPunct="0">
        <a:spcBef>
          <a:spcPts val="375"/>
        </a:spcBef>
        <a:spcAft>
          <a:spcPct val="0"/>
        </a:spcAft>
        <a:buSzPct val="80000"/>
        <a:buFont typeface="Arial" panose="020B0604020202020204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rtl="0" eaLnBrk="0" fontAlgn="base" hangingPunct="0">
        <a:spcBef>
          <a:spcPts val="375"/>
        </a:spcBef>
        <a:spcAft>
          <a:spcPct val="0"/>
        </a:spcAft>
        <a:buFont typeface="Arial" panose="020B0604020202020204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Afbeelding 9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3325"/>
            <a:ext cx="3240088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39750" y="179388"/>
            <a:ext cx="8334375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 smtClean="0"/>
              <a:t>Klik en typ de titel</a:t>
            </a:r>
            <a:endParaRPr lang="nl-BE" altLang="nl-BE" smtClean="0"/>
          </a:p>
        </p:txBody>
      </p:sp>
      <p:sp>
        <p:nvSpPr>
          <p:cNvPr id="2052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539750" y="1349375"/>
            <a:ext cx="8334375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 smtClean="0"/>
              <a:t>Klik en typ de tekst</a:t>
            </a:r>
          </a:p>
          <a:p>
            <a:pPr lvl="1"/>
            <a:r>
              <a:rPr lang="nl-NL" altLang="nl-BE" smtClean="0"/>
              <a:t>Tweede niveau</a:t>
            </a:r>
          </a:p>
          <a:p>
            <a:pPr lvl="2"/>
            <a:r>
              <a:rPr lang="nl-NL" altLang="nl-BE" smtClean="0"/>
              <a:t>Derde niveau</a:t>
            </a:r>
          </a:p>
          <a:p>
            <a:pPr lvl="3"/>
            <a:r>
              <a:rPr lang="nl-NL" altLang="nl-BE" smtClean="0"/>
              <a:t>Vierde niveau</a:t>
            </a:r>
          </a:p>
          <a:p>
            <a:pPr lvl="4"/>
            <a:r>
              <a:rPr lang="nl-NL" altLang="nl-BE" smtClean="0"/>
              <a:t>Vijfde niveau</a:t>
            </a:r>
            <a:endParaRPr lang="nl-BE" altLang="nl-BE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750" y="6048375"/>
            <a:ext cx="935038" cy="28733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 dirty="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5275" y="6048375"/>
            <a:ext cx="1981200" cy="28733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5375" y="6048375"/>
            <a:ext cx="936625" cy="28733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00407A"/>
                </a:solidFill>
              </a:defRPr>
            </a:lvl1pPr>
          </a:lstStyle>
          <a:p>
            <a:fld id="{6254DBAC-E2B1-4407-836A-993C0AB152E8}" type="slidenum">
              <a:rPr lang="nl-BE"/>
              <a:pPr/>
              <a:t>‹Nº›</a:t>
            </a:fld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0" y="6372225"/>
            <a:ext cx="9144000" cy="485775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BE"/>
          </a:p>
        </p:txBody>
      </p:sp>
      <p:pic>
        <p:nvPicPr>
          <p:cNvPr id="2057" name="Afbeelding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38" y="6048375"/>
            <a:ext cx="15128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6" r:id="rId2"/>
    <p:sldLayoutId id="214748376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52BDEC"/>
          </a:solidFill>
          <a:latin typeface="Arial" charset="0"/>
          <a:cs typeface="Arial" charset="0"/>
        </a:defRPr>
      </a:lvl9pPr>
    </p:titleStyle>
    <p:bodyStyle>
      <a:lvl1pPr marL="358775" indent="-358775" algn="l" rtl="0" eaLnBrk="0" fontAlgn="base" hangingPunct="0">
        <a:spcBef>
          <a:spcPts val="575"/>
        </a:spcBef>
        <a:spcAft>
          <a:spcPct val="0"/>
        </a:spcAft>
        <a:buSzPct val="110000"/>
        <a:buFont typeface="Arial" panose="020B0604020202020204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19138" indent="-360363" algn="l" rtl="0" eaLnBrk="0" fontAlgn="base" hangingPunct="0">
        <a:spcBef>
          <a:spcPts val="575"/>
        </a:spcBef>
        <a:spcAft>
          <a:spcPct val="0"/>
        </a:spcAft>
        <a:buSzPct val="75000"/>
        <a:buFont typeface="Courier New" panose="02070309020205020404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89013" indent="-2698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79388" algn="l" rtl="0" eaLnBrk="0" fontAlgn="base" hangingPunct="0">
        <a:spcBef>
          <a:spcPts val="375"/>
        </a:spcBef>
        <a:spcAft>
          <a:spcPct val="0"/>
        </a:spcAft>
        <a:buSzPct val="80000"/>
        <a:buFont typeface="Arial" panose="020B0604020202020204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rtl="0" eaLnBrk="0" fontAlgn="base" hangingPunct="0">
        <a:spcBef>
          <a:spcPts val="375"/>
        </a:spcBef>
        <a:spcAft>
          <a:spcPct val="0"/>
        </a:spcAft>
        <a:buFont typeface="Arial" panose="020B0604020202020204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nl-BE" dirty="0" smtClean="0"/>
              <a:t>Teeth segmentation in Computer Vision</a:t>
            </a:r>
          </a:p>
        </p:txBody>
      </p:sp>
      <p:sp>
        <p:nvSpPr>
          <p:cNvPr id="9219" name="Ondertitel 2"/>
          <p:cNvSpPr>
            <a:spLocks noGrp="1"/>
          </p:cNvSpPr>
          <p:nvPr>
            <p:ph type="subTitle" idx="1"/>
          </p:nvPr>
        </p:nvSpPr>
        <p:spPr>
          <a:xfrm>
            <a:off x="3095625" y="4194174"/>
            <a:ext cx="5580063" cy="182711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nl-BE" altLang="nl-BE" dirty="0" smtClean="0"/>
              <a:t>Rafael Mestre Castillo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Central </a:t>
            </a:r>
            <a:r>
              <a:rPr lang="es-ES" sz="3400" dirty="0" err="1" smtClean="0"/>
              <a:t>teeth</a:t>
            </a:r>
            <a:r>
              <a:rPr lang="es-ES" sz="3400" dirty="0" smtClean="0"/>
              <a:t> </a:t>
            </a:r>
            <a:r>
              <a:rPr lang="es-ES" sz="3400" dirty="0" err="1" smtClean="0"/>
              <a:t>segmentation</a:t>
            </a:r>
            <a:r>
              <a:rPr lang="es-ES" sz="3400" dirty="0" smtClean="0"/>
              <a:t>: </a:t>
            </a:r>
            <a:r>
              <a:rPr lang="es-ES" sz="3400" dirty="0" err="1" smtClean="0"/>
              <a:t>preprocessing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484784"/>
            <a:ext cx="8334000" cy="494825"/>
          </a:xfrm>
        </p:spPr>
        <p:txBody>
          <a:bodyPr/>
          <a:lstStyle/>
          <a:p>
            <a:r>
              <a:rPr lang="es-ES" dirty="0" smtClean="0"/>
              <a:t>Non-local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denoising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10</a:t>
            </a:fld>
            <a:endParaRPr lang="nl-B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6" t="10500" r="35227" b="54063"/>
          <a:stretch/>
        </p:blipFill>
        <p:spPr>
          <a:xfrm>
            <a:off x="971600" y="2384893"/>
            <a:ext cx="2807793" cy="28077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8" t="53937" r="35235" b="10625"/>
          <a:stretch/>
        </p:blipFill>
        <p:spPr>
          <a:xfrm>
            <a:off x="5161525" y="2384892"/>
            <a:ext cx="2853395" cy="2853395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3987160" y="3656047"/>
            <a:ext cx="1008112" cy="265483"/>
          </a:xfrm>
          <a:prstGeom prst="rightArrow">
            <a:avLst/>
          </a:prstGeom>
          <a:solidFill>
            <a:srgbClr val="116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57309" y="64252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20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Central </a:t>
            </a:r>
            <a:r>
              <a:rPr lang="es-ES" sz="3400" dirty="0" err="1" smtClean="0"/>
              <a:t>teeth</a:t>
            </a:r>
            <a:r>
              <a:rPr lang="es-ES" sz="3400" dirty="0" smtClean="0"/>
              <a:t> </a:t>
            </a:r>
            <a:r>
              <a:rPr lang="es-ES" sz="3400" dirty="0" err="1" smtClean="0"/>
              <a:t>segmentation</a:t>
            </a:r>
            <a:r>
              <a:rPr lang="es-ES" sz="3400" dirty="0" smtClean="0"/>
              <a:t>: </a:t>
            </a:r>
            <a:r>
              <a:rPr lang="es-ES" sz="3400" dirty="0" err="1" smtClean="0"/>
              <a:t>preprocessing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484784"/>
            <a:ext cx="8334000" cy="494825"/>
          </a:xfrm>
        </p:spPr>
        <p:txBody>
          <a:bodyPr/>
          <a:lstStyle/>
          <a:p>
            <a:r>
              <a:rPr lang="es-ES" dirty="0" smtClean="0"/>
              <a:t>Non-local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denoising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11</a:t>
            </a:fld>
            <a:endParaRPr lang="nl-BE"/>
          </a:p>
        </p:txBody>
      </p:sp>
      <p:sp>
        <p:nvSpPr>
          <p:cNvPr id="8" name="CuadroTexto 7"/>
          <p:cNvSpPr txBox="1"/>
          <p:nvPr/>
        </p:nvSpPr>
        <p:spPr>
          <a:xfrm>
            <a:off x="57309" y="64252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20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 bwMode="auto">
          <a:xfrm>
            <a:off x="539750" y="2137480"/>
            <a:ext cx="8334000" cy="49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Canny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+ </a:t>
            </a:r>
            <a:r>
              <a:rPr lang="es-ES" dirty="0" err="1" smtClean="0"/>
              <a:t>morphological</a:t>
            </a:r>
            <a:r>
              <a:rPr lang="es-ES" dirty="0" smtClean="0"/>
              <a:t> </a:t>
            </a:r>
            <a:r>
              <a:rPr lang="es-ES" dirty="0" err="1" smtClean="0"/>
              <a:t>dilation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9" t="10625" r="13579" b="53938"/>
          <a:stretch/>
        </p:blipFill>
        <p:spPr>
          <a:xfrm>
            <a:off x="3604127" y="3127962"/>
            <a:ext cx="2016224" cy="19442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2" t="53938" r="55906" b="10625"/>
          <a:stretch/>
        </p:blipFill>
        <p:spPr>
          <a:xfrm>
            <a:off x="6160638" y="3138789"/>
            <a:ext cx="2016224" cy="19442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8" t="53937" r="35235" b="10625"/>
          <a:stretch/>
        </p:blipFill>
        <p:spPr>
          <a:xfrm>
            <a:off x="1097979" y="3106317"/>
            <a:ext cx="1965861" cy="196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Central </a:t>
            </a:r>
            <a:r>
              <a:rPr lang="es-ES" sz="3400" dirty="0" err="1" smtClean="0"/>
              <a:t>teeth</a:t>
            </a:r>
            <a:r>
              <a:rPr lang="es-ES" sz="3400" dirty="0" smtClean="0"/>
              <a:t> </a:t>
            </a:r>
            <a:r>
              <a:rPr lang="es-ES" sz="3400" dirty="0" err="1" smtClean="0"/>
              <a:t>segmentation</a:t>
            </a:r>
            <a:r>
              <a:rPr lang="es-ES" sz="3400" dirty="0" smtClean="0"/>
              <a:t>: </a:t>
            </a:r>
            <a:r>
              <a:rPr lang="es-ES" sz="3400" dirty="0" err="1" smtClean="0"/>
              <a:t>preprocessing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484784"/>
            <a:ext cx="8334000" cy="494825"/>
          </a:xfrm>
        </p:spPr>
        <p:txBody>
          <a:bodyPr/>
          <a:lstStyle/>
          <a:p>
            <a:r>
              <a:rPr lang="es-ES" dirty="0" smtClean="0"/>
              <a:t>Non-local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denoising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12</a:t>
            </a:fld>
            <a:endParaRPr lang="nl-BE"/>
          </a:p>
        </p:txBody>
      </p:sp>
      <p:sp>
        <p:nvSpPr>
          <p:cNvPr id="8" name="CuadroTexto 7"/>
          <p:cNvSpPr txBox="1"/>
          <p:nvPr/>
        </p:nvSpPr>
        <p:spPr>
          <a:xfrm>
            <a:off x="57309" y="6425298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20 and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22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 bwMode="auto">
          <a:xfrm>
            <a:off x="539750" y="2822486"/>
            <a:ext cx="8334000" cy="49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Iterative</a:t>
            </a:r>
            <a:r>
              <a:rPr lang="es-ES" dirty="0" smtClean="0"/>
              <a:t> </a:t>
            </a:r>
            <a:r>
              <a:rPr lang="es-ES" dirty="0" err="1" smtClean="0"/>
              <a:t>thresholding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/>
          <a:srcRect l="52405" t="47463" r="28779" b="31865"/>
          <a:stretch/>
        </p:blipFill>
        <p:spPr>
          <a:xfrm>
            <a:off x="5843555" y="2764658"/>
            <a:ext cx="2997268" cy="1851254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 bwMode="auto">
          <a:xfrm>
            <a:off x="539750" y="2137480"/>
            <a:ext cx="8334000" cy="49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Canny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+ </a:t>
            </a:r>
            <a:r>
              <a:rPr lang="es-ES" dirty="0" err="1" smtClean="0"/>
              <a:t>morphological</a:t>
            </a:r>
            <a:r>
              <a:rPr lang="es-ES" dirty="0" smtClean="0"/>
              <a:t> </a:t>
            </a:r>
            <a:r>
              <a:rPr lang="es-ES" dirty="0" err="1" smtClean="0"/>
              <a:t>dilation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9" t="10625" r="14563" b="53938"/>
          <a:stretch/>
        </p:blipFill>
        <p:spPr>
          <a:xfrm>
            <a:off x="683568" y="3828386"/>
            <a:ext cx="1944216" cy="1944216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2" t="10500" r="14360" b="54064"/>
          <a:stretch/>
        </p:blipFill>
        <p:spPr>
          <a:xfrm>
            <a:off x="3298991" y="3828386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Central </a:t>
            </a:r>
            <a:r>
              <a:rPr lang="es-ES" sz="3400" dirty="0" err="1" smtClean="0"/>
              <a:t>teeth</a:t>
            </a:r>
            <a:r>
              <a:rPr lang="es-ES" sz="3400" dirty="0" smtClean="0"/>
              <a:t> </a:t>
            </a:r>
            <a:r>
              <a:rPr lang="es-ES" sz="3400" dirty="0" err="1" smtClean="0"/>
              <a:t>segmentation</a:t>
            </a:r>
            <a:r>
              <a:rPr lang="es-ES" sz="3400" dirty="0" smtClean="0"/>
              <a:t>: </a:t>
            </a:r>
            <a:r>
              <a:rPr lang="es-ES" sz="3400" dirty="0" err="1" smtClean="0"/>
              <a:t>preprocessing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484784"/>
            <a:ext cx="8334000" cy="494825"/>
          </a:xfrm>
        </p:spPr>
        <p:txBody>
          <a:bodyPr/>
          <a:lstStyle/>
          <a:p>
            <a:r>
              <a:rPr lang="es-ES" dirty="0" smtClean="0"/>
              <a:t>Non-local </a:t>
            </a:r>
            <a:r>
              <a:rPr lang="es-ES" dirty="0" err="1" smtClean="0"/>
              <a:t>means</a:t>
            </a:r>
            <a:r>
              <a:rPr lang="es-ES" dirty="0" smtClean="0"/>
              <a:t> </a:t>
            </a:r>
            <a:r>
              <a:rPr lang="es-ES" dirty="0" err="1" smtClean="0"/>
              <a:t>denoising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13</a:t>
            </a:fld>
            <a:endParaRPr lang="nl-BE"/>
          </a:p>
        </p:txBody>
      </p:sp>
      <p:sp>
        <p:nvSpPr>
          <p:cNvPr id="8" name="CuadroTexto 7"/>
          <p:cNvSpPr txBox="1"/>
          <p:nvPr/>
        </p:nvSpPr>
        <p:spPr>
          <a:xfrm>
            <a:off x="57309" y="6425298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20 and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22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 bwMode="auto">
          <a:xfrm>
            <a:off x="539750" y="2830742"/>
            <a:ext cx="8334000" cy="49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Iterative</a:t>
            </a:r>
            <a:r>
              <a:rPr lang="es-ES" dirty="0" smtClean="0"/>
              <a:t> </a:t>
            </a:r>
            <a:r>
              <a:rPr lang="es-ES" dirty="0" err="1" smtClean="0"/>
              <a:t>thresholding</a:t>
            </a:r>
            <a:endParaRPr lang="es-ES" dirty="0"/>
          </a:p>
        </p:txBody>
      </p:sp>
      <p:sp>
        <p:nvSpPr>
          <p:cNvPr id="11" name="Marcador de contenido 2"/>
          <p:cNvSpPr txBox="1">
            <a:spLocks/>
          </p:cNvSpPr>
          <p:nvPr/>
        </p:nvSpPr>
        <p:spPr bwMode="auto">
          <a:xfrm>
            <a:off x="539750" y="2137480"/>
            <a:ext cx="8334000" cy="49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Canny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dirty="0" err="1" smtClean="0"/>
              <a:t>detection</a:t>
            </a:r>
            <a:r>
              <a:rPr lang="es-ES" dirty="0" smtClean="0"/>
              <a:t> + </a:t>
            </a:r>
            <a:r>
              <a:rPr lang="es-ES" dirty="0" err="1" smtClean="0"/>
              <a:t>morphological</a:t>
            </a:r>
            <a:r>
              <a:rPr lang="es-ES" dirty="0" smtClean="0"/>
              <a:t> </a:t>
            </a:r>
            <a:r>
              <a:rPr lang="es-ES" dirty="0" err="1" smtClean="0"/>
              <a:t>dilation</a:t>
            </a:r>
            <a:endParaRPr lang="es-ES" dirty="0"/>
          </a:p>
        </p:txBody>
      </p:sp>
      <p:sp>
        <p:nvSpPr>
          <p:cNvPr id="14" name="Marcador de contenido 2"/>
          <p:cNvSpPr txBox="1">
            <a:spLocks/>
          </p:cNvSpPr>
          <p:nvPr/>
        </p:nvSpPr>
        <p:spPr bwMode="auto">
          <a:xfrm>
            <a:off x="536910" y="3504987"/>
            <a:ext cx="8334000" cy="49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Adaptive</a:t>
            </a:r>
            <a:r>
              <a:rPr lang="es-ES" dirty="0" smtClean="0"/>
              <a:t> </a:t>
            </a:r>
            <a:r>
              <a:rPr lang="es-ES" dirty="0" err="1" smtClean="0"/>
              <a:t>Gaussian</a:t>
            </a:r>
            <a:r>
              <a:rPr lang="es-ES" dirty="0" smtClean="0"/>
              <a:t> </a:t>
            </a:r>
            <a:r>
              <a:rPr lang="es-ES" dirty="0" err="1" smtClean="0"/>
              <a:t>thresholding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9" t="53937" r="13579" b="10625"/>
          <a:stretch/>
        </p:blipFill>
        <p:spPr>
          <a:xfrm>
            <a:off x="3923928" y="4252461"/>
            <a:ext cx="2016224" cy="194421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9" t="53937" r="14563" b="10625"/>
          <a:stretch/>
        </p:blipFill>
        <p:spPr>
          <a:xfrm>
            <a:off x="1043608" y="4252461"/>
            <a:ext cx="1944216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Central </a:t>
            </a:r>
            <a:r>
              <a:rPr lang="es-ES" sz="3400" dirty="0" err="1" smtClean="0"/>
              <a:t>teeth</a:t>
            </a:r>
            <a:r>
              <a:rPr lang="es-ES" sz="3400" dirty="0" smtClean="0"/>
              <a:t> </a:t>
            </a:r>
            <a:r>
              <a:rPr lang="es-ES" sz="3400" dirty="0" err="1" smtClean="0"/>
              <a:t>segmentation</a:t>
            </a:r>
            <a:r>
              <a:rPr lang="es-ES" sz="3400" dirty="0" smtClean="0"/>
              <a:t>: </a:t>
            </a:r>
            <a:r>
              <a:rPr lang="es-ES" sz="3400" dirty="0" err="1" smtClean="0"/>
              <a:t>examples</a:t>
            </a:r>
            <a:endParaRPr lang="es-ES" sz="3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14</a:t>
            </a:fld>
            <a:endParaRPr lang="nl-BE"/>
          </a:p>
        </p:txBody>
      </p:sp>
      <p:sp>
        <p:nvSpPr>
          <p:cNvPr id="8" name="CuadroTexto 7"/>
          <p:cNvSpPr txBox="1"/>
          <p:nvPr/>
        </p:nvSpPr>
        <p:spPr>
          <a:xfrm>
            <a:off x="57309" y="6425298"/>
            <a:ext cx="4770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a)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19; b)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21; c)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27; c)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28.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68" b="49795"/>
          <a:stretch/>
        </p:blipFill>
        <p:spPr>
          <a:xfrm>
            <a:off x="458465" y="1478429"/>
            <a:ext cx="4248472" cy="3748423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2" t="51643" r="1"/>
          <a:stretch/>
        </p:blipFill>
        <p:spPr>
          <a:xfrm>
            <a:off x="4816619" y="1700807"/>
            <a:ext cx="4109035" cy="35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5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Central </a:t>
            </a:r>
            <a:r>
              <a:rPr lang="es-ES" dirty="0" err="1" smtClean="0"/>
              <a:t>teeth</a:t>
            </a:r>
            <a:r>
              <a:rPr lang="es-ES" dirty="0" smtClean="0"/>
              <a:t> </a:t>
            </a:r>
            <a:r>
              <a:rPr lang="es-ES" dirty="0" err="1" smtClean="0"/>
              <a:t>segmentation</a:t>
            </a:r>
            <a:r>
              <a:rPr lang="es-ES" dirty="0" smtClean="0"/>
              <a:t>: </a:t>
            </a:r>
            <a:r>
              <a:rPr lang="es-ES" dirty="0" err="1" smtClean="0"/>
              <a:t>projections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5" y="1349375"/>
            <a:ext cx="7481629" cy="4429125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15</a:t>
            </a:fld>
            <a:endParaRPr lang="nl-BE"/>
          </a:p>
        </p:txBody>
      </p:sp>
      <p:sp>
        <p:nvSpPr>
          <p:cNvPr id="5" name="CuadroTexto 4"/>
          <p:cNvSpPr txBox="1"/>
          <p:nvPr/>
        </p:nvSpPr>
        <p:spPr>
          <a:xfrm>
            <a:off x="57309" y="6425298"/>
            <a:ext cx="2462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a)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16; b)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21.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48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Central </a:t>
            </a:r>
            <a:r>
              <a:rPr lang="es-ES" dirty="0" err="1" smtClean="0"/>
              <a:t>teeth</a:t>
            </a:r>
            <a:r>
              <a:rPr lang="es-ES" dirty="0" smtClean="0"/>
              <a:t> </a:t>
            </a:r>
            <a:r>
              <a:rPr lang="es-ES" dirty="0" err="1" smtClean="0"/>
              <a:t>segmentation</a:t>
            </a:r>
            <a:r>
              <a:rPr lang="es-ES" dirty="0" smtClean="0"/>
              <a:t>: </a:t>
            </a:r>
            <a:r>
              <a:rPr lang="es-ES" dirty="0" err="1" smtClean="0"/>
              <a:t>examples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08" y="1119168"/>
            <a:ext cx="1600412" cy="1600412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83" y="4650072"/>
            <a:ext cx="1600412" cy="16004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415" y="2890739"/>
            <a:ext cx="1588580" cy="158858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7309" y="6425298"/>
            <a:ext cx="4867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From</a:t>
            </a:r>
            <a:r>
              <a:rPr lang="es-ES" sz="1400" dirty="0" smtClean="0">
                <a:solidFill>
                  <a:schemeClr val="bg1"/>
                </a:solidFill>
              </a:rPr>
              <a:t> top to </a:t>
            </a:r>
            <a:r>
              <a:rPr lang="es-ES" sz="1400" dirty="0" err="1" smtClean="0">
                <a:solidFill>
                  <a:schemeClr val="bg1"/>
                </a:solidFill>
              </a:rPr>
              <a:t>bottom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15,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19, and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27.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49" y="1103083"/>
            <a:ext cx="1804586" cy="166021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8"/>
          <a:stretch/>
        </p:blipFill>
        <p:spPr>
          <a:xfrm>
            <a:off x="4413548" y="2876677"/>
            <a:ext cx="1804587" cy="160264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"/>
          <a:stretch/>
        </p:blipFill>
        <p:spPr>
          <a:xfrm>
            <a:off x="4412139" y="4620017"/>
            <a:ext cx="1805996" cy="16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750" y="1484784"/>
            <a:ext cx="8334000" cy="4032448"/>
          </a:xfrm>
        </p:spPr>
        <p:txBody>
          <a:bodyPr anchor="ctr"/>
          <a:lstStyle/>
          <a:p>
            <a:r>
              <a:rPr lang="es-ES" dirty="0" smtClean="0"/>
              <a:t>40 </a:t>
            </a:r>
            <a:r>
              <a:rPr lang="es-ES" dirty="0" err="1" smtClean="0"/>
              <a:t>landmarks</a:t>
            </a:r>
            <a:r>
              <a:rPr lang="es-ES" dirty="0" smtClean="0"/>
              <a:t> per </a:t>
            </a:r>
            <a:r>
              <a:rPr lang="es-ES" dirty="0" err="1" smtClean="0"/>
              <a:t>tooth</a:t>
            </a:r>
            <a:endParaRPr lang="es-ES" dirty="0"/>
          </a:p>
          <a:p>
            <a:r>
              <a:rPr lang="es-ES" dirty="0" smtClean="0"/>
              <a:t>Procrustes </a:t>
            </a:r>
            <a:r>
              <a:rPr lang="es-ES" dirty="0" err="1" smtClean="0"/>
              <a:t>analysis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normalizing</a:t>
            </a:r>
            <a:r>
              <a:rPr lang="es-ES" dirty="0" smtClean="0">
                <a:sym typeface="Wingdings" panose="05000000000000000000" pitchFamily="2" charset="2"/>
              </a:rPr>
              <a:t> position, </a:t>
            </a:r>
            <a:r>
              <a:rPr lang="es-ES" dirty="0" err="1" smtClean="0">
                <a:sym typeface="Wingdings" panose="05000000000000000000" pitchFamily="2" charset="2"/>
              </a:rPr>
              <a:t>scale</a:t>
            </a:r>
            <a:r>
              <a:rPr lang="es-ES" dirty="0" smtClean="0">
                <a:sym typeface="Wingdings" panose="05000000000000000000" pitchFamily="2" charset="2"/>
              </a:rPr>
              <a:t> and </a:t>
            </a:r>
            <a:r>
              <a:rPr lang="es-ES" dirty="0" err="1" smtClean="0">
                <a:sym typeface="Wingdings" panose="05000000000000000000" pitchFamily="2" charset="2"/>
              </a:rPr>
              <a:t>rotation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PCA  99% of </a:t>
            </a:r>
            <a:r>
              <a:rPr lang="es-ES" dirty="0" err="1" smtClean="0">
                <a:sym typeface="Wingdings" panose="05000000000000000000" pitchFamily="2" charset="2"/>
              </a:rPr>
              <a:t>variance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err="1" smtClean="0">
                <a:sym typeface="Wingdings" panose="05000000000000000000" pitchFamily="2" charset="2"/>
              </a:rPr>
              <a:t>Starting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point</a:t>
            </a:r>
            <a:r>
              <a:rPr lang="es-ES" dirty="0" smtClean="0">
                <a:sym typeface="Wingdings" panose="05000000000000000000" pitchFamily="2" charset="2"/>
              </a:rPr>
              <a:t>  </a:t>
            </a:r>
            <a:r>
              <a:rPr lang="es-ES" dirty="0" err="1" smtClean="0">
                <a:sym typeface="Wingdings" panose="05000000000000000000" pitchFamily="2" charset="2"/>
              </a:rPr>
              <a:t>computed</a:t>
            </a:r>
            <a:r>
              <a:rPr lang="es-ES" dirty="0" smtClean="0">
                <a:sym typeface="Wingdings" panose="05000000000000000000" pitchFamily="2" charset="2"/>
              </a:rPr>
              <a:t> in </a:t>
            </a:r>
            <a:r>
              <a:rPr lang="es-ES" dirty="0" err="1" smtClean="0">
                <a:sym typeface="Wingdings" panose="05000000000000000000" pitchFamily="2" charset="2"/>
              </a:rPr>
              <a:t>last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method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err="1" smtClean="0">
                <a:sym typeface="Wingdings" panose="05000000000000000000" pitchFamily="2" charset="2"/>
              </a:rPr>
              <a:t>Multi-resolution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approach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err="1" smtClean="0">
                <a:sym typeface="Wingdings" panose="05000000000000000000" pitchFamily="2" charset="2"/>
              </a:rPr>
              <a:t>Fit</a:t>
            </a:r>
            <a:r>
              <a:rPr lang="es-ES" dirty="0" smtClean="0">
                <a:sym typeface="Wingdings" panose="05000000000000000000" pitchFamily="2" charset="2"/>
              </a:rPr>
              <a:t> 4 </a:t>
            </a:r>
            <a:r>
              <a:rPr lang="es-ES" dirty="0" err="1" smtClean="0">
                <a:sym typeface="Wingdings" panose="05000000000000000000" pitchFamily="2" charset="2"/>
              </a:rPr>
              <a:t>teeth</a:t>
            </a:r>
            <a:r>
              <a:rPr lang="es-ES" dirty="0" smtClean="0">
                <a:sym typeface="Wingdings" panose="05000000000000000000" pitchFamily="2" charset="2"/>
              </a:rPr>
              <a:t>  </a:t>
            </a:r>
            <a:r>
              <a:rPr lang="es-ES" dirty="0" err="1" smtClean="0">
                <a:sym typeface="Wingdings" panose="05000000000000000000" pitchFamily="2" charset="2"/>
              </a:rPr>
              <a:t>fit</a:t>
            </a:r>
            <a:r>
              <a:rPr lang="es-ES" dirty="0" smtClean="0">
                <a:sym typeface="Wingdings" panose="05000000000000000000" pitchFamily="2" charset="2"/>
              </a:rPr>
              <a:t> 2 </a:t>
            </a:r>
            <a:r>
              <a:rPr lang="es-ES" dirty="0" err="1" smtClean="0">
                <a:sym typeface="Wingdings" panose="05000000000000000000" pitchFamily="2" charset="2"/>
              </a:rPr>
              <a:t>teeth</a:t>
            </a:r>
            <a:r>
              <a:rPr lang="es-ES" dirty="0" smtClean="0">
                <a:sym typeface="Wingdings" panose="05000000000000000000" pitchFamily="2" charset="2"/>
              </a:rPr>
              <a:t>  </a:t>
            </a:r>
            <a:r>
              <a:rPr lang="es-ES" dirty="0" err="1" smtClean="0">
                <a:sym typeface="Wingdings" panose="05000000000000000000" pitchFamily="2" charset="2"/>
              </a:rPr>
              <a:t>fit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tooth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individually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err="1" smtClean="0">
                <a:sym typeface="Wingdings" panose="05000000000000000000" pitchFamily="2" charset="2"/>
              </a:rPr>
              <a:t>Extensive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feedback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29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dirty="0" err="1" smtClean="0"/>
              <a:t>method</a:t>
            </a:r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539750" y="1196752"/>
                <a:ext cx="8334000" cy="4680520"/>
              </a:xfrm>
            </p:spPr>
            <p:txBody>
              <a:bodyPr anchor="ctr"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smtClean="0"/>
                  <a:t>Mean </a:t>
                </a:r>
                <a:r>
                  <a:rPr lang="es-ES" sz="1800" dirty="0" err="1" smtClean="0"/>
                  <a:t>shape</a:t>
                </a:r>
                <a:r>
                  <a:rPr lang="es-ES" sz="18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s-ES" sz="1800" dirty="0" smtClean="0"/>
                  <a:t> at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starting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point</a:t>
                </a:r>
                <a:r>
                  <a:rPr lang="es-ES" sz="18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err="1" smtClean="0"/>
                  <a:t>Calculate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intensity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profiles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along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normal of </a:t>
                </a:r>
                <a:r>
                  <a:rPr lang="es-ES" sz="1800" dirty="0" err="1" smtClean="0"/>
                  <a:t>each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landmark</a:t>
                </a:r>
                <a:r>
                  <a:rPr lang="es-ES" sz="1800" dirty="0" smtClean="0"/>
                  <a:t>. </a:t>
                </a:r>
                <a:r>
                  <a:rPr lang="es-ES" sz="1800" dirty="0" err="1" smtClean="0"/>
                  <a:t>Take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maximum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peak</a:t>
                </a:r>
                <a:r>
                  <a:rPr lang="es-ES" sz="1800" dirty="0" smtClean="0"/>
                  <a:t>. </a:t>
                </a:r>
                <a:r>
                  <a:rPr lang="es-ES" sz="1800" dirty="0" err="1" smtClean="0"/>
                  <a:t>Scaling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level</a:t>
                </a:r>
                <a:r>
                  <a:rPr lang="es-ES" sz="1800" dirty="0" smtClean="0"/>
                  <a:t> determines </a:t>
                </a:r>
                <a:r>
                  <a:rPr lang="es-ES" sz="1800" dirty="0" err="1" smtClean="0"/>
                  <a:t>profile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length</a:t>
                </a:r>
                <a:r>
                  <a:rPr lang="es-ES" sz="18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err="1"/>
                  <a:t>U</a:t>
                </a:r>
                <a:r>
                  <a:rPr lang="es-ES" sz="1800" dirty="0" err="1" smtClean="0"/>
                  <a:t>pdate</a:t>
                </a:r>
                <a:r>
                  <a:rPr lang="es-ES" sz="1800" dirty="0" smtClean="0"/>
                  <a:t> </a:t>
                </a:r>
                <a:r>
                  <a:rPr lang="es-ES" sz="1800" dirty="0" err="1"/>
                  <a:t>the</a:t>
                </a:r>
                <a:r>
                  <a:rPr lang="es-ES" sz="1800" dirty="0"/>
                  <a:t> target </a:t>
                </a:r>
                <a:r>
                  <a:rPr lang="es-ES" sz="1800" dirty="0" err="1"/>
                  <a:t>shape</a:t>
                </a:r>
                <a:r>
                  <a:rPr lang="es-ES" sz="1800" dirty="0"/>
                  <a:t> </a:t>
                </a:r>
                <a14:m>
                  <m:oMath xmlns:m="http://schemas.openxmlformats.org/officeDocument/2006/math">
                    <m:r>
                      <a:rPr lang="es-ES" sz="1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s-ES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s-E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s-ES" sz="1800" dirty="0" smtClean="0"/>
                  <a:t> </a:t>
                </a:r>
                <a:r>
                  <a:rPr lang="es-ES" sz="1800" smtClean="0"/>
                  <a:t>going to the point with the bigger edge</a:t>
                </a:r>
                <a:endParaRPr lang="es-ES" sz="18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err="1" smtClean="0"/>
                  <a:t>Calculate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shape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parameter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adjustments</a:t>
                </a:r>
                <a:r>
                  <a:rPr lang="es-ES" sz="1800" dirty="0" smtClean="0"/>
                  <a:t> </a:t>
                </a:r>
                <a14:m>
                  <m:oMath xmlns:m="http://schemas.openxmlformats.org/officeDocument/2006/math">
                    <m:r>
                      <a:rPr lang="es-ES" sz="1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m:rPr>
                        <m:sty m:val="p"/>
                      </m:rPr>
                      <a:rPr lang="es-ES" sz="18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s-ES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s-ES" sz="1800" dirty="0" smtClean="0"/>
                  <a:t>, </a:t>
                </a:r>
                <a:r>
                  <a:rPr lang="es-ES" sz="1800" dirty="0" err="1" smtClean="0"/>
                  <a:t>where</a:t>
                </a:r>
                <a:r>
                  <a:rPr lang="es-ES" sz="1800" dirty="0" smtClean="0"/>
                  <a:t> </a:t>
                </a:r>
                <a14:m>
                  <m:oMath xmlns:m="http://schemas.openxmlformats.org/officeDocument/2006/math">
                    <m:r>
                      <a:rPr lang="es-ES" sz="1800" b="1" i="1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s-ES" sz="1800" dirty="0"/>
                  <a:t> are </a:t>
                </a:r>
                <a:r>
                  <a:rPr lang="es-ES" sz="1800" dirty="0" err="1"/>
                  <a:t>the</a:t>
                </a:r>
                <a:r>
                  <a:rPr lang="es-ES" sz="1800" dirty="0"/>
                  <a:t> </a:t>
                </a:r>
                <a:r>
                  <a:rPr lang="es-ES" sz="1800" dirty="0" err="1"/>
                  <a:t>eigenvectors</a:t>
                </a:r>
                <a:r>
                  <a:rPr lang="es-ES" sz="1800" dirty="0"/>
                  <a:t> and </a:t>
                </a:r>
                <a14:m>
                  <m:oMath xmlns:m="http://schemas.openxmlformats.org/officeDocument/2006/math">
                    <m:r>
                      <a:rPr lang="es-ES" sz="18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s-ES" sz="1800" dirty="0"/>
                  <a:t> </a:t>
                </a:r>
                <a:r>
                  <a:rPr lang="es-ES" sz="1800" dirty="0" err="1"/>
                  <a:t>the</a:t>
                </a:r>
                <a:r>
                  <a:rPr lang="es-ES" sz="1800" dirty="0"/>
                  <a:t> </a:t>
                </a:r>
                <a:r>
                  <a:rPr lang="es-ES" sz="1800" dirty="0" err="1"/>
                  <a:t>shape</a:t>
                </a:r>
                <a:r>
                  <a:rPr lang="es-ES" sz="1800" dirty="0"/>
                  <a:t> </a:t>
                </a:r>
                <a:r>
                  <a:rPr lang="es-ES" sz="1800" dirty="0" err="1"/>
                  <a:t>parameters</a:t>
                </a:r>
                <a:r>
                  <a:rPr lang="es-ES" sz="18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err="1" smtClean="0"/>
                  <a:t>Reconstruct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target </a:t>
                </a:r>
                <a:r>
                  <a:rPr lang="es-ES" sz="1800" dirty="0" err="1" smtClean="0"/>
                  <a:t>shape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with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new </a:t>
                </a:r>
                <a:r>
                  <a:rPr lang="es-ES" sz="1800" dirty="0" err="1" smtClean="0"/>
                  <a:t>parameters</a:t>
                </a:r>
                <a:r>
                  <a:rPr lang="es-ES" sz="1800" dirty="0" smtClean="0"/>
                  <a:t>, </a:t>
                </a:r>
                <a14:m>
                  <m:oMath xmlns:m="http://schemas.openxmlformats.org/officeDocument/2006/math">
                    <m:r>
                      <a:rPr lang="es-ES" sz="18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s-E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800" b="1" i="1">
                        <a:latin typeface="Cambria Math" panose="02040503050406030204" pitchFamily="18" charset="0"/>
                      </a:rPr>
                      <m:t>𝑷𝒃</m:t>
                    </m:r>
                  </m:oMath>
                </a14:m>
                <a:r>
                  <a:rPr lang="es-ES" sz="18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err="1" smtClean="0"/>
                  <a:t>Rotate</a:t>
                </a:r>
                <a:r>
                  <a:rPr lang="es-ES" sz="1800" dirty="0" smtClean="0"/>
                  <a:t>, </a:t>
                </a:r>
                <a:r>
                  <a:rPr lang="es-ES" sz="1800" dirty="0" err="1" smtClean="0"/>
                  <a:t>scale</a:t>
                </a:r>
                <a:r>
                  <a:rPr lang="es-ES" sz="1800" dirty="0" smtClean="0"/>
                  <a:t> and </a:t>
                </a:r>
                <a:r>
                  <a:rPr lang="es-ES" sz="1800" dirty="0" err="1" smtClean="0"/>
                  <a:t>translate</a:t>
                </a:r>
                <a:r>
                  <a:rPr lang="es-ES" sz="1800" dirty="0" smtClean="0"/>
                  <a:t> to </a:t>
                </a:r>
                <a:r>
                  <a:rPr lang="es-ES" sz="1800" dirty="0" err="1" smtClean="0"/>
                  <a:t>make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new </a:t>
                </a:r>
                <a:r>
                  <a:rPr lang="es-ES" sz="1800" dirty="0" err="1" smtClean="0"/>
                  <a:t>shape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fit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best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shape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suggested</a:t>
                </a:r>
                <a:r>
                  <a:rPr lang="es-ES" sz="1800" dirty="0" smtClean="0"/>
                  <a:t> in </a:t>
                </a:r>
                <a:r>
                  <a:rPr lang="es-ES" sz="1800" dirty="0" err="1" smtClean="0"/>
                  <a:t>step</a:t>
                </a:r>
                <a:r>
                  <a:rPr lang="es-ES" sz="1800" dirty="0" smtClean="0"/>
                  <a:t> 3, </a:t>
                </a:r>
                <a:r>
                  <a:rPr lang="es-ES" sz="1800" dirty="0" err="1" smtClean="0"/>
                  <a:t>minimizing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least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square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distance</a:t>
                </a:r>
                <a:r>
                  <a:rPr lang="es-ES" sz="1800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s-ES" sz="1800" dirty="0" err="1" smtClean="0"/>
                  <a:t>If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there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is</a:t>
                </a:r>
                <a:r>
                  <a:rPr lang="es-ES" sz="1800" dirty="0" smtClean="0"/>
                  <a:t> no </a:t>
                </a:r>
                <a:r>
                  <a:rPr lang="es-ES" sz="1800" dirty="0" err="1" smtClean="0"/>
                  <a:t>convergence</a:t>
                </a:r>
                <a:r>
                  <a:rPr lang="es-ES" sz="1800" dirty="0" smtClean="0"/>
                  <a:t>, </a:t>
                </a:r>
                <a:r>
                  <a:rPr lang="es-ES" sz="1800" dirty="0" err="1" smtClean="0"/>
                  <a:t>go</a:t>
                </a:r>
                <a:r>
                  <a:rPr lang="es-ES" sz="1800" dirty="0" smtClean="0"/>
                  <a:t> to </a:t>
                </a:r>
                <a:r>
                  <a:rPr lang="es-ES" sz="1800" dirty="0" err="1" smtClean="0"/>
                  <a:t>step</a:t>
                </a:r>
                <a:r>
                  <a:rPr lang="es-ES" sz="1800" dirty="0" smtClean="0"/>
                  <a:t> 2. </a:t>
                </a:r>
                <a:r>
                  <a:rPr lang="es-ES" sz="1800" dirty="0" err="1" smtClean="0"/>
                  <a:t>If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there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is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convergence</a:t>
                </a:r>
                <a:r>
                  <a:rPr lang="es-ES" sz="1800" dirty="0" smtClean="0"/>
                  <a:t>, </a:t>
                </a:r>
                <a:r>
                  <a:rPr lang="es-ES" sz="1800" dirty="0" err="1" smtClean="0"/>
                  <a:t>go</a:t>
                </a:r>
                <a:r>
                  <a:rPr lang="es-ES" sz="1800" dirty="0" smtClean="0"/>
                  <a:t> to </a:t>
                </a:r>
                <a:r>
                  <a:rPr lang="es-ES" sz="1800" dirty="0" err="1" smtClean="0"/>
                  <a:t>next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scaling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level</a:t>
                </a:r>
                <a:r>
                  <a:rPr lang="es-ES" sz="1800" dirty="0" smtClean="0"/>
                  <a:t> </a:t>
                </a:r>
                <a:r>
                  <a:rPr lang="es-ES" sz="1800" dirty="0" err="1" smtClean="0"/>
                  <a:t>or</a:t>
                </a:r>
                <a:r>
                  <a:rPr lang="es-ES" sz="1800" dirty="0" smtClean="0"/>
                  <a:t> stop.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750" y="1196752"/>
                <a:ext cx="8334000" cy="4680520"/>
              </a:xfrm>
              <a:blipFill rotWithShape="0">
                <a:blip r:embed="rId2"/>
                <a:stretch>
                  <a:fillRect l="-17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42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dirty="0" err="1" smtClean="0"/>
              <a:t>examples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19</a:t>
            </a:fld>
            <a:endParaRPr lang="nl-BE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3845"/>
            <a:ext cx="3750366" cy="1875183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82" y="1699011"/>
            <a:ext cx="3750366" cy="18751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750" y="3930081"/>
            <a:ext cx="3750365" cy="187518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57309" y="64252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18</a:t>
            </a:r>
            <a:endParaRPr lang="es-ES" sz="1400" dirty="0"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366966" y="12594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 </a:t>
            </a:r>
            <a:r>
              <a:rPr lang="es-ES" dirty="0" err="1" smtClean="0"/>
              <a:t>teeth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time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11314" y="127123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 </a:t>
            </a:r>
            <a:r>
              <a:rPr lang="es-ES" dirty="0" err="1" smtClean="0"/>
              <a:t>teeth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time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86992" y="4475070"/>
            <a:ext cx="170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Individually</a:t>
            </a:r>
            <a:r>
              <a:rPr lang="es-ES" dirty="0" smtClean="0"/>
              <a:t> </a:t>
            </a:r>
            <a:r>
              <a:rPr lang="es-ES" dirty="0" err="1" smtClean="0"/>
              <a:t>reconstructed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09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750" y="179511"/>
            <a:ext cx="8334375" cy="900112"/>
          </a:xfrm>
        </p:spPr>
        <p:txBody>
          <a:bodyPr/>
          <a:lstStyle/>
          <a:p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s-ES" dirty="0" smtClean="0"/>
          </a:p>
          <a:p>
            <a:pPr lvl="1"/>
            <a:r>
              <a:rPr lang="es-ES" dirty="0" err="1" smtClean="0"/>
              <a:t>Three</a:t>
            </a:r>
            <a:r>
              <a:rPr lang="es-ES" dirty="0" smtClean="0"/>
              <a:t>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parts</a:t>
            </a:r>
            <a:r>
              <a:rPr lang="es-ES" dirty="0" smtClean="0"/>
              <a:t>:</a:t>
            </a:r>
          </a:p>
          <a:p>
            <a:pPr lvl="1"/>
            <a:endParaRPr lang="es-ES" dirty="0" smtClean="0"/>
          </a:p>
          <a:p>
            <a:pPr lvl="2"/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jaw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r>
              <a:rPr lang="es-ES" dirty="0" smtClean="0"/>
              <a:t>Central </a:t>
            </a:r>
            <a:r>
              <a:rPr lang="es-ES" dirty="0" err="1" smtClean="0"/>
              <a:t>teeth</a:t>
            </a:r>
            <a:r>
              <a:rPr lang="es-ES" dirty="0" smtClean="0"/>
              <a:t> </a:t>
            </a:r>
            <a:r>
              <a:rPr lang="es-ES" dirty="0" err="1" smtClean="0"/>
              <a:t>segmentation</a:t>
            </a:r>
            <a:endParaRPr lang="es-ES" dirty="0" smtClean="0"/>
          </a:p>
          <a:p>
            <a:pPr lvl="2"/>
            <a:endParaRPr lang="es-ES" dirty="0" smtClean="0"/>
          </a:p>
          <a:p>
            <a:pPr lvl="2"/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 smtClean="0"/>
          </a:p>
          <a:p>
            <a:pPr lvl="2"/>
            <a:endParaRPr lang="es-ES" dirty="0"/>
          </a:p>
          <a:p>
            <a:pPr lvl="1"/>
            <a:r>
              <a:rPr lang="es-ES" dirty="0" smtClean="0"/>
              <a:t>14 </a:t>
            </a:r>
            <a:r>
              <a:rPr lang="es-ES" dirty="0" err="1" smtClean="0"/>
              <a:t>train</a:t>
            </a:r>
            <a:r>
              <a:rPr lang="es-ES" dirty="0" smtClean="0"/>
              <a:t> </a:t>
            </a:r>
            <a:r>
              <a:rPr lang="es-ES" dirty="0" err="1" smtClean="0"/>
              <a:t>images</a:t>
            </a:r>
            <a:r>
              <a:rPr lang="es-ES" dirty="0" smtClean="0"/>
              <a:t>, 16 test </a:t>
            </a:r>
            <a:r>
              <a:rPr lang="es-ES" dirty="0" err="1" smtClean="0"/>
              <a:t>images</a:t>
            </a:r>
            <a:endParaRPr lang="es-E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3856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dirty="0" err="1" smtClean="0"/>
              <a:t>examples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20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18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6" y="1700809"/>
            <a:ext cx="3784525" cy="1892263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14" y="1700808"/>
            <a:ext cx="3784526" cy="18922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67" y="3982157"/>
            <a:ext cx="4044820" cy="202241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260716" y="12594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4 </a:t>
            </a:r>
            <a:r>
              <a:rPr lang="es-ES" dirty="0" err="1" smtClean="0"/>
              <a:t>teeth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time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11314" y="125946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 </a:t>
            </a:r>
            <a:r>
              <a:rPr lang="es-ES" dirty="0" err="1" smtClean="0"/>
              <a:t>teeth</a:t>
            </a:r>
            <a:r>
              <a:rPr lang="es-ES" dirty="0" smtClean="0"/>
              <a:t> at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same</a:t>
            </a:r>
            <a:r>
              <a:rPr lang="es-ES" dirty="0" smtClean="0"/>
              <a:t> time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86992" y="4475070"/>
            <a:ext cx="170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Individually</a:t>
            </a:r>
            <a:r>
              <a:rPr lang="es-ES" dirty="0" smtClean="0"/>
              <a:t> </a:t>
            </a:r>
            <a:r>
              <a:rPr lang="es-ES" dirty="0" err="1" smtClean="0"/>
              <a:t>reconstructed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15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dirty="0" err="1" smtClean="0"/>
              <a:t>examples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21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From</a:t>
            </a:r>
            <a:r>
              <a:rPr lang="es-ES" sz="1400" dirty="0" smtClean="0">
                <a:solidFill>
                  <a:schemeClr val="bg1"/>
                </a:solidFill>
              </a:rPr>
              <a:t> top to </a:t>
            </a:r>
            <a:r>
              <a:rPr lang="es-ES" sz="1400" dirty="0" err="1" smtClean="0">
                <a:solidFill>
                  <a:schemeClr val="bg1"/>
                </a:solidFill>
              </a:rPr>
              <a:t>bottom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samples</a:t>
            </a:r>
            <a:r>
              <a:rPr lang="es-ES" sz="1400" dirty="0" smtClean="0">
                <a:solidFill>
                  <a:schemeClr val="bg1"/>
                </a:solidFill>
              </a:rPr>
              <a:t> 20, 27, and 28.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33" y="2815617"/>
            <a:ext cx="2901593" cy="145079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815617"/>
            <a:ext cx="2880320" cy="144016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33" y="4428345"/>
            <a:ext cx="2901593" cy="149703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94" y="4428345"/>
            <a:ext cx="2880659" cy="149703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695" y="1248941"/>
            <a:ext cx="2915106" cy="145755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34" y="1248941"/>
            <a:ext cx="2915106" cy="14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4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dirty="0" err="1" smtClean="0"/>
              <a:t>examples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22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303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Top: </a:t>
            </a:r>
            <a:r>
              <a:rPr lang="es-ES" sz="1400" dirty="0" err="1">
                <a:solidFill>
                  <a:schemeClr val="bg1"/>
                </a:solidFill>
              </a:rPr>
              <a:t>s</a:t>
            </a:r>
            <a:r>
              <a:rPr lang="es-ES" sz="1400" dirty="0" err="1" smtClean="0">
                <a:solidFill>
                  <a:schemeClr val="bg1"/>
                </a:solidFill>
              </a:rPr>
              <a:t>ample</a:t>
            </a:r>
            <a:r>
              <a:rPr lang="es-ES" sz="1400" dirty="0" smtClean="0">
                <a:solidFill>
                  <a:schemeClr val="bg1"/>
                </a:solidFill>
              </a:rPr>
              <a:t> 28. </a:t>
            </a:r>
            <a:r>
              <a:rPr lang="es-ES" sz="1400" dirty="0" err="1" smtClean="0">
                <a:solidFill>
                  <a:schemeClr val="bg1"/>
                </a:solidFill>
              </a:rPr>
              <a:t>Bottom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30.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79351"/>
            <a:ext cx="4146096" cy="2073048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78" y="1679351"/>
            <a:ext cx="4146096" cy="207304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27584" y="1267078"/>
            <a:ext cx="31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Individually</a:t>
            </a:r>
            <a:r>
              <a:rPr lang="es-ES" dirty="0" smtClean="0"/>
              <a:t> </a:t>
            </a:r>
            <a:r>
              <a:rPr lang="es-ES" dirty="0" err="1" smtClean="0"/>
              <a:t>reconstructed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379480" y="1268760"/>
            <a:ext cx="315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Reconstructed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PDM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71766"/>
            <a:ext cx="4146096" cy="207304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78" y="3875575"/>
            <a:ext cx="4138478" cy="20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1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  <a:r>
              <a:rPr lang="es-ES" dirty="0" err="1" smtClean="0"/>
              <a:t>examples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23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smtClean="0">
                <a:solidFill>
                  <a:schemeClr val="bg1"/>
                </a:solidFill>
              </a:rPr>
              <a:t>Sample 28.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77884"/>
            <a:ext cx="3966598" cy="18871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45" y="1480332"/>
            <a:ext cx="3961454" cy="18847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603271"/>
            <a:ext cx="3966598" cy="188719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945" y="3603270"/>
            <a:ext cx="3966596" cy="188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Statistics</a:t>
            </a:r>
            <a:r>
              <a:rPr lang="es-ES" dirty="0" smtClean="0"/>
              <a:t>: global </a:t>
            </a:r>
            <a:r>
              <a:rPr lang="es-ES" dirty="0" err="1" smtClean="0"/>
              <a:t>segmentation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24</a:t>
            </a:fld>
            <a:endParaRPr lang="nl-BE"/>
          </a:p>
        </p:txBody>
      </p:sp>
      <p:sp>
        <p:nvSpPr>
          <p:cNvPr id="5" name="CuadroTexto 4"/>
          <p:cNvSpPr txBox="1"/>
          <p:nvPr/>
        </p:nvSpPr>
        <p:spPr>
          <a:xfrm>
            <a:off x="3977934" y="1337169"/>
            <a:ext cx="11881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dirty="0" smtClean="0"/>
              <a:t>100%</a:t>
            </a:r>
            <a:endParaRPr lang="es-ES" sz="3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8" y="2115907"/>
            <a:ext cx="7416824" cy="353065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7309" y="6425298"/>
            <a:ext cx="5088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a)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15; b) </a:t>
            </a:r>
            <a:r>
              <a:rPr lang="es-ES" sz="1400" dirty="0" err="1">
                <a:solidFill>
                  <a:schemeClr val="bg1"/>
                </a:solidFill>
              </a:rPr>
              <a:t>s</a:t>
            </a:r>
            <a:r>
              <a:rPr lang="es-ES" sz="1400" dirty="0" err="1" smtClean="0">
                <a:solidFill>
                  <a:schemeClr val="bg1"/>
                </a:solidFill>
              </a:rPr>
              <a:t>ample</a:t>
            </a:r>
            <a:r>
              <a:rPr lang="es-ES" sz="1400" dirty="0" smtClean="0">
                <a:solidFill>
                  <a:schemeClr val="bg1"/>
                </a:solidFill>
              </a:rPr>
              <a:t> 17; c) </a:t>
            </a:r>
            <a:r>
              <a:rPr lang="es-ES" sz="1400" dirty="0" err="1">
                <a:solidFill>
                  <a:schemeClr val="bg1"/>
                </a:solidFill>
              </a:rPr>
              <a:t>s</a:t>
            </a:r>
            <a:r>
              <a:rPr lang="es-ES" sz="1400" dirty="0" err="1" smtClean="0">
                <a:solidFill>
                  <a:schemeClr val="bg1"/>
                </a:solidFill>
              </a:rPr>
              <a:t>ample</a:t>
            </a:r>
            <a:r>
              <a:rPr lang="es-ES" sz="1400" dirty="0" smtClean="0">
                <a:solidFill>
                  <a:schemeClr val="bg1"/>
                </a:solidFill>
              </a:rPr>
              <a:t> 18; and c)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23.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3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750" y="-15009"/>
            <a:ext cx="8334375" cy="900112"/>
          </a:xfrm>
        </p:spPr>
        <p:txBody>
          <a:bodyPr/>
          <a:lstStyle/>
          <a:p>
            <a:r>
              <a:rPr lang="es-ES" dirty="0" err="1" smtClean="0"/>
              <a:t>Statistics</a:t>
            </a:r>
            <a:r>
              <a:rPr lang="es-ES" dirty="0" smtClean="0"/>
              <a:t>: central </a:t>
            </a:r>
            <a:r>
              <a:rPr lang="es-ES" dirty="0" err="1" smtClean="0"/>
              <a:t>segmentation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25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303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Top: </a:t>
            </a:r>
            <a:r>
              <a:rPr lang="es-ES" sz="1400" dirty="0" err="1">
                <a:solidFill>
                  <a:schemeClr val="bg1"/>
                </a:solidFill>
              </a:rPr>
              <a:t>s</a:t>
            </a:r>
            <a:r>
              <a:rPr lang="es-ES" sz="1400" dirty="0" err="1" smtClean="0">
                <a:solidFill>
                  <a:schemeClr val="bg1"/>
                </a:solidFill>
              </a:rPr>
              <a:t>ample</a:t>
            </a:r>
            <a:r>
              <a:rPr lang="es-ES" sz="1400" dirty="0" smtClean="0">
                <a:solidFill>
                  <a:schemeClr val="bg1"/>
                </a:solidFill>
              </a:rPr>
              <a:t> 28. </a:t>
            </a:r>
            <a:r>
              <a:rPr lang="es-ES" sz="1400" dirty="0" err="1" smtClean="0">
                <a:solidFill>
                  <a:schemeClr val="bg1"/>
                </a:solidFill>
              </a:rPr>
              <a:t>Bottom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30.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5057" t="19485" r="12920" b="21454"/>
          <a:stretch/>
        </p:blipFill>
        <p:spPr>
          <a:xfrm>
            <a:off x="1316199" y="1248195"/>
            <a:ext cx="6965689" cy="444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750" y="0"/>
            <a:ext cx="8334375" cy="900112"/>
          </a:xfrm>
        </p:spPr>
        <p:txBody>
          <a:bodyPr/>
          <a:lstStyle/>
          <a:p>
            <a:r>
              <a:rPr lang="es-ES" dirty="0" err="1" smtClean="0"/>
              <a:t>Statistics</a:t>
            </a:r>
            <a:r>
              <a:rPr lang="es-ES" dirty="0" smtClean="0"/>
              <a:t>: 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26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303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Top: </a:t>
            </a:r>
            <a:r>
              <a:rPr lang="es-ES" sz="1400" dirty="0" err="1">
                <a:solidFill>
                  <a:schemeClr val="bg1"/>
                </a:solidFill>
              </a:rPr>
              <a:t>s</a:t>
            </a:r>
            <a:r>
              <a:rPr lang="es-ES" sz="1400" dirty="0" err="1" smtClean="0">
                <a:solidFill>
                  <a:schemeClr val="bg1"/>
                </a:solidFill>
              </a:rPr>
              <a:t>ample</a:t>
            </a:r>
            <a:r>
              <a:rPr lang="es-ES" sz="1400" dirty="0" smtClean="0">
                <a:solidFill>
                  <a:schemeClr val="bg1"/>
                </a:solidFill>
              </a:rPr>
              <a:t> 28. </a:t>
            </a:r>
            <a:r>
              <a:rPr lang="es-ES" sz="1400" dirty="0" err="1" smtClean="0">
                <a:solidFill>
                  <a:schemeClr val="bg1"/>
                </a:solidFill>
              </a:rPr>
              <a:t>Bottom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30.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3951" t="18500" r="10707" b="7672"/>
          <a:stretch/>
        </p:blipFill>
        <p:spPr>
          <a:xfrm>
            <a:off x="1095225" y="950631"/>
            <a:ext cx="6953549" cy="521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705" y="0"/>
            <a:ext cx="8334375" cy="900112"/>
          </a:xfrm>
        </p:spPr>
        <p:txBody>
          <a:bodyPr/>
          <a:lstStyle/>
          <a:p>
            <a:r>
              <a:rPr lang="es-ES" dirty="0" err="1" smtClean="0"/>
              <a:t>Statistics</a:t>
            </a:r>
            <a:r>
              <a:rPr lang="es-ES" dirty="0" smtClean="0"/>
              <a:t>: </a:t>
            </a:r>
            <a:r>
              <a:rPr lang="es-ES" dirty="0" err="1" smtClean="0"/>
              <a:t>sources</a:t>
            </a:r>
            <a:r>
              <a:rPr lang="es-ES" dirty="0" smtClean="0"/>
              <a:t> of error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27</a:t>
            </a:fld>
            <a:endParaRPr lang="nl-BE"/>
          </a:p>
        </p:txBody>
      </p:sp>
      <p:sp>
        <p:nvSpPr>
          <p:cNvPr id="10" name="CuadroTexto 9"/>
          <p:cNvSpPr txBox="1"/>
          <p:nvPr/>
        </p:nvSpPr>
        <p:spPr>
          <a:xfrm>
            <a:off x="57309" y="6425298"/>
            <a:ext cx="3038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/>
                </a:solidFill>
              </a:rPr>
              <a:t>Top: </a:t>
            </a:r>
            <a:r>
              <a:rPr lang="es-ES" sz="1400" dirty="0" err="1">
                <a:solidFill>
                  <a:schemeClr val="bg1"/>
                </a:solidFill>
              </a:rPr>
              <a:t>s</a:t>
            </a:r>
            <a:r>
              <a:rPr lang="es-ES" sz="1400" dirty="0" err="1" smtClean="0">
                <a:solidFill>
                  <a:schemeClr val="bg1"/>
                </a:solidFill>
              </a:rPr>
              <a:t>ample</a:t>
            </a:r>
            <a:r>
              <a:rPr lang="es-ES" sz="1400" dirty="0" smtClean="0">
                <a:solidFill>
                  <a:schemeClr val="bg1"/>
                </a:solidFill>
              </a:rPr>
              <a:t> 28. </a:t>
            </a:r>
            <a:r>
              <a:rPr lang="es-ES" sz="1400" dirty="0" err="1" smtClean="0">
                <a:solidFill>
                  <a:schemeClr val="bg1"/>
                </a:solidFill>
              </a:rPr>
              <a:t>Bottom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30.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5057" t="15548" r="11813" b="16532"/>
          <a:stretch/>
        </p:blipFill>
        <p:spPr>
          <a:xfrm>
            <a:off x="1246507" y="1079823"/>
            <a:ext cx="6912769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9750" y="1556792"/>
            <a:ext cx="8334000" cy="3807193"/>
          </a:xfrm>
        </p:spPr>
        <p:txBody>
          <a:bodyPr/>
          <a:lstStyle/>
          <a:p>
            <a:r>
              <a:rPr lang="es-ES" sz="2000" dirty="0" smtClean="0"/>
              <a:t>Global </a:t>
            </a:r>
            <a:r>
              <a:rPr lang="es-ES" sz="2000" dirty="0" err="1" smtClean="0"/>
              <a:t>segmentation</a:t>
            </a:r>
            <a:r>
              <a:rPr lang="es-ES" sz="2000" dirty="0" smtClean="0"/>
              <a:t>: </a:t>
            </a:r>
            <a:r>
              <a:rPr lang="es-ES" sz="2000" dirty="0" err="1" smtClean="0"/>
              <a:t>fast</a:t>
            </a:r>
            <a:r>
              <a:rPr lang="es-ES" sz="2000" dirty="0" smtClean="0"/>
              <a:t>, </a:t>
            </a:r>
            <a:r>
              <a:rPr lang="es-ES" sz="2000" dirty="0" err="1" smtClean="0"/>
              <a:t>easy</a:t>
            </a:r>
            <a:r>
              <a:rPr lang="es-ES" sz="2000" dirty="0" smtClean="0"/>
              <a:t> </a:t>
            </a:r>
            <a:r>
              <a:rPr lang="es-ES" sz="2000" dirty="0" err="1" smtClean="0"/>
              <a:t>algorithm</a:t>
            </a:r>
            <a:r>
              <a:rPr lang="es-ES" sz="2000" dirty="0" smtClean="0"/>
              <a:t> </a:t>
            </a:r>
            <a:r>
              <a:rPr lang="es-ES" sz="2000" dirty="0" smtClean="0">
                <a:sym typeface="Wingdings" panose="05000000000000000000" pitchFamily="2" charset="2"/>
              </a:rPr>
              <a:t> 100%</a:t>
            </a:r>
          </a:p>
          <a:p>
            <a:r>
              <a:rPr lang="es-ES" sz="2000" dirty="0" smtClean="0">
                <a:sym typeface="Wingdings" panose="05000000000000000000" pitchFamily="2" charset="2"/>
              </a:rPr>
              <a:t>Central </a:t>
            </a:r>
            <a:r>
              <a:rPr lang="es-ES" sz="2000" dirty="0" err="1" smtClean="0">
                <a:sym typeface="Wingdings" panose="05000000000000000000" pitchFamily="2" charset="2"/>
              </a:rPr>
              <a:t>teeth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segmentation</a:t>
            </a:r>
            <a:r>
              <a:rPr lang="es-ES" sz="2000" dirty="0" smtClean="0">
                <a:sym typeface="Wingdings" panose="05000000000000000000" pitchFamily="2" charset="2"/>
              </a:rPr>
              <a:t>: </a:t>
            </a:r>
            <a:r>
              <a:rPr lang="es-ES" sz="2000" dirty="0" err="1" smtClean="0">
                <a:sym typeface="Wingdings" panose="05000000000000000000" pitchFamily="2" charset="2"/>
              </a:rPr>
              <a:t>very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fast</a:t>
            </a:r>
            <a:r>
              <a:rPr lang="es-ES" sz="2000" dirty="0" smtClean="0">
                <a:sym typeface="Wingdings" panose="05000000000000000000" pitchFamily="2" charset="2"/>
              </a:rPr>
              <a:t>, </a:t>
            </a:r>
            <a:r>
              <a:rPr lang="es-ES" sz="2000" dirty="0" err="1" smtClean="0">
                <a:sym typeface="Wingdings" panose="05000000000000000000" pitchFamily="2" charset="2"/>
              </a:rPr>
              <a:t>not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perfect</a:t>
            </a:r>
            <a:r>
              <a:rPr lang="es-ES" sz="2000" dirty="0" smtClean="0">
                <a:sym typeface="Wingdings" panose="05000000000000000000" pitchFamily="2" charset="2"/>
              </a:rPr>
              <a:t> (</a:t>
            </a:r>
            <a:r>
              <a:rPr lang="es-ES" sz="2000" dirty="0" err="1" smtClean="0">
                <a:sym typeface="Wingdings" panose="05000000000000000000" pitchFamily="2" charset="2"/>
              </a:rPr>
              <a:t>side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teeth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cropped</a:t>
            </a:r>
            <a:r>
              <a:rPr lang="es-ES" sz="2000" dirty="0" smtClean="0">
                <a:sym typeface="Wingdings" panose="05000000000000000000" pitchFamily="2" charset="2"/>
              </a:rPr>
              <a:t>, off-center…)  68,75% and 87,5%</a:t>
            </a:r>
          </a:p>
          <a:p>
            <a:r>
              <a:rPr lang="es-ES" sz="2000" dirty="0" smtClean="0">
                <a:sym typeface="Wingdings" panose="05000000000000000000" pitchFamily="2" charset="2"/>
              </a:rPr>
              <a:t>Active </a:t>
            </a:r>
            <a:r>
              <a:rPr lang="es-ES" sz="2000" dirty="0" err="1" smtClean="0">
                <a:sym typeface="Wingdings" panose="05000000000000000000" pitchFamily="2" charset="2"/>
              </a:rPr>
              <a:t>shape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model</a:t>
            </a:r>
            <a:r>
              <a:rPr lang="es-ES" sz="2000" dirty="0" smtClean="0">
                <a:sym typeface="Wingdings" panose="05000000000000000000" pitchFamily="2" charset="2"/>
              </a:rPr>
              <a:t>: </a:t>
            </a:r>
            <a:r>
              <a:rPr lang="es-ES" sz="2000" dirty="0" err="1" smtClean="0">
                <a:sym typeface="Wingdings" panose="05000000000000000000" pitchFamily="2" charset="2"/>
              </a:rPr>
              <a:t>takes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some</a:t>
            </a:r>
            <a:r>
              <a:rPr lang="es-ES" sz="2000" dirty="0" smtClean="0">
                <a:sym typeface="Wingdings" panose="05000000000000000000" pitchFamily="2" charset="2"/>
              </a:rPr>
              <a:t> time, </a:t>
            </a:r>
            <a:r>
              <a:rPr lang="es-ES" sz="2000" dirty="0" err="1" smtClean="0">
                <a:sym typeface="Wingdings" panose="05000000000000000000" pitchFamily="2" charset="2"/>
              </a:rPr>
              <a:t>several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steps</a:t>
            </a:r>
            <a:r>
              <a:rPr lang="es-ES" sz="2000" dirty="0" smtClean="0">
                <a:sym typeface="Wingdings" panose="05000000000000000000" pitchFamily="2" charset="2"/>
              </a:rPr>
              <a:t> to </a:t>
            </a:r>
            <a:r>
              <a:rPr lang="es-ES" sz="2000" dirty="0" err="1" smtClean="0">
                <a:sym typeface="Wingdings" panose="05000000000000000000" pitchFamily="2" charset="2"/>
              </a:rPr>
              <a:t>get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feedback</a:t>
            </a:r>
            <a:r>
              <a:rPr lang="es-ES" sz="2000" dirty="0">
                <a:sym typeface="Wingdings" panose="05000000000000000000" pitchFamily="2" charset="2"/>
              </a:rPr>
              <a:t> </a:t>
            </a:r>
            <a:r>
              <a:rPr lang="es-ES" sz="2000" dirty="0" smtClean="0">
                <a:sym typeface="Wingdings" panose="05000000000000000000" pitchFamily="2" charset="2"/>
              </a:rPr>
              <a:t> 62,5% and 53,13% </a:t>
            </a:r>
            <a:r>
              <a:rPr lang="es-ES" sz="2000" dirty="0" err="1" smtClean="0">
                <a:sym typeface="Wingdings" panose="05000000000000000000" pitchFamily="2" charset="2"/>
              </a:rPr>
              <a:t>approximately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fitted</a:t>
            </a:r>
            <a:r>
              <a:rPr lang="es-ES" sz="2000" dirty="0" smtClean="0">
                <a:sym typeface="Wingdings" panose="05000000000000000000" pitchFamily="2" charset="2"/>
              </a:rPr>
              <a:t>, </a:t>
            </a:r>
            <a:r>
              <a:rPr lang="es-ES" sz="2000" dirty="0" err="1" smtClean="0">
                <a:sym typeface="Wingdings" panose="05000000000000000000" pitchFamily="2" charset="2"/>
              </a:rPr>
              <a:t>but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sometimes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wrong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teeth</a:t>
            </a:r>
            <a:endParaRPr lang="es-ES" sz="2000" dirty="0" smtClean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A </a:t>
            </a:r>
            <a:r>
              <a:rPr lang="es-ES" sz="2000" dirty="0" err="1" smtClean="0">
                <a:sym typeface="Wingdings" panose="05000000000000000000" pitchFamily="2" charset="2"/>
              </a:rPr>
              <a:t>lot</a:t>
            </a:r>
            <a:r>
              <a:rPr lang="es-ES" sz="2000" dirty="0" smtClean="0">
                <a:sym typeface="Wingdings" panose="05000000000000000000" pitchFamily="2" charset="2"/>
              </a:rPr>
              <a:t> of </a:t>
            </a:r>
            <a:r>
              <a:rPr lang="es-ES" sz="2000" dirty="0" err="1" smtClean="0">
                <a:sym typeface="Wingdings" panose="05000000000000000000" pitchFamily="2" charset="2"/>
              </a:rPr>
              <a:t>room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for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improvement</a:t>
            </a:r>
            <a:r>
              <a:rPr lang="es-ES" sz="2000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s-ES" sz="2000" dirty="0" err="1" smtClean="0">
                <a:sym typeface="Wingdings" panose="05000000000000000000" pitchFamily="2" charset="2"/>
              </a:rPr>
              <a:t>Different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thresholding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algorithms</a:t>
            </a:r>
            <a:r>
              <a:rPr lang="es-ES" sz="2000" dirty="0" smtClean="0">
                <a:sym typeface="Wingdings" panose="05000000000000000000" pitchFamily="2" charset="2"/>
              </a:rPr>
              <a:t>, </a:t>
            </a:r>
            <a:r>
              <a:rPr lang="es-ES" sz="2000" dirty="0" err="1" smtClean="0">
                <a:sym typeface="Wingdings" panose="05000000000000000000" pitchFamily="2" charset="2"/>
              </a:rPr>
              <a:t>allowing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rotating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image</a:t>
            </a:r>
            <a:r>
              <a:rPr lang="es-ES" sz="2000" dirty="0" smtClean="0">
                <a:sym typeface="Wingdings" panose="05000000000000000000" pitchFamily="2" charset="2"/>
              </a:rPr>
              <a:t>, </a:t>
            </a:r>
            <a:r>
              <a:rPr lang="es-ES" sz="2000" dirty="0" err="1" smtClean="0">
                <a:sym typeface="Wingdings" panose="05000000000000000000" pitchFamily="2" charset="2"/>
              </a:rPr>
              <a:t>using</a:t>
            </a:r>
            <a:r>
              <a:rPr lang="es-ES" sz="2000" dirty="0" smtClean="0">
                <a:sym typeface="Wingdings" panose="05000000000000000000" pitchFamily="2" charset="2"/>
              </a:rPr>
              <a:t> position of </a:t>
            </a:r>
            <a:r>
              <a:rPr lang="es-ES" sz="2000" dirty="0" err="1" smtClean="0">
                <a:sym typeface="Wingdings" panose="05000000000000000000" pitchFamily="2" charset="2"/>
              </a:rPr>
              <a:t>molars</a:t>
            </a:r>
            <a:r>
              <a:rPr lang="es-ES" sz="2000" dirty="0" smtClean="0">
                <a:sym typeface="Wingdings" panose="05000000000000000000" pitchFamily="2" charset="2"/>
              </a:rPr>
              <a:t>…</a:t>
            </a:r>
          </a:p>
          <a:p>
            <a:pPr lvl="1"/>
            <a:r>
              <a:rPr lang="es-ES" sz="2000" dirty="0" err="1" smtClean="0">
                <a:sym typeface="Wingdings" panose="05000000000000000000" pitchFamily="2" charset="2"/>
              </a:rPr>
              <a:t>Constraints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on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the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rotation</a:t>
            </a:r>
            <a:r>
              <a:rPr lang="es-ES" sz="2000" dirty="0">
                <a:sym typeface="Wingdings" panose="05000000000000000000" pitchFamily="2" charset="2"/>
              </a:rPr>
              <a:t> </a:t>
            </a:r>
            <a:r>
              <a:rPr lang="es-ES" sz="2000" dirty="0" smtClean="0">
                <a:sym typeface="Wingdings" panose="05000000000000000000" pitchFamily="2" charset="2"/>
              </a:rPr>
              <a:t>and </a:t>
            </a:r>
            <a:r>
              <a:rPr lang="es-ES" sz="2000" dirty="0" err="1" smtClean="0">
                <a:sym typeface="Wingdings" panose="05000000000000000000" pitchFamily="2" charset="2"/>
              </a:rPr>
              <a:t>migration</a:t>
            </a:r>
            <a:r>
              <a:rPr lang="es-ES" sz="2000" dirty="0" smtClean="0">
                <a:sym typeface="Wingdings" panose="05000000000000000000" pitchFamily="2" charset="2"/>
              </a:rPr>
              <a:t>, </a:t>
            </a:r>
            <a:r>
              <a:rPr lang="es-ES" sz="2000" dirty="0" err="1" smtClean="0">
                <a:sym typeface="Wingdings" panose="05000000000000000000" pitchFamily="2" charset="2"/>
              </a:rPr>
              <a:t>adds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weights</a:t>
            </a:r>
            <a:r>
              <a:rPr lang="es-ES" sz="2000" dirty="0" smtClean="0">
                <a:sym typeface="Wingdings" panose="05000000000000000000" pitchFamily="2" charset="2"/>
              </a:rPr>
              <a:t>, </a:t>
            </a:r>
            <a:r>
              <a:rPr lang="es-ES" sz="2000" dirty="0" err="1" smtClean="0">
                <a:sym typeface="Wingdings" panose="05000000000000000000" pitchFamily="2" charset="2"/>
              </a:rPr>
              <a:t>eliminate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fuzzy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edges</a:t>
            </a:r>
            <a:r>
              <a:rPr lang="es-ES" sz="2000" dirty="0" smtClean="0">
                <a:sym typeface="Wingdings" panose="05000000000000000000" pitchFamily="2" charset="2"/>
              </a:rPr>
              <a:t> of </a:t>
            </a:r>
            <a:r>
              <a:rPr lang="es-ES" sz="2000" dirty="0" err="1" smtClean="0">
                <a:sym typeface="Wingdings" panose="05000000000000000000" pitchFamily="2" charset="2"/>
              </a:rPr>
              <a:t>nearby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teeth</a:t>
            </a:r>
            <a:r>
              <a:rPr lang="es-ES" sz="2000" dirty="0" smtClean="0">
                <a:sym typeface="Wingdings" panose="05000000000000000000" pitchFamily="2" charset="2"/>
              </a:rPr>
              <a:t>, use machine </a:t>
            </a:r>
            <a:r>
              <a:rPr lang="es-ES" sz="2000" dirty="0" err="1" smtClean="0">
                <a:sym typeface="Wingdings" panose="05000000000000000000" pitchFamily="2" charset="2"/>
              </a:rPr>
              <a:t>learning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algorithms</a:t>
            </a:r>
            <a:r>
              <a:rPr lang="es-ES" sz="2000" dirty="0" smtClean="0">
                <a:sym typeface="Wingdings" panose="05000000000000000000" pitchFamily="2" charset="2"/>
              </a:rPr>
              <a:t> to </a:t>
            </a:r>
            <a:r>
              <a:rPr lang="es-ES" sz="2000" dirty="0" err="1" smtClean="0">
                <a:sym typeface="Wingdings" panose="05000000000000000000" pitchFamily="2" charset="2"/>
              </a:rPr>
              <a:t>get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better</a:t>
            </a:r>
            <a:r>
              <a:rPr lang="es-ES" sz="2000" dirty="0" smtClean="0">
                <a:sym typeface="Wingdings" panose="05000000000000000000" pitchFamily="2" charset="2"/>
              </a:rPr>
              <a:t> </a:t>
            </a:r>
            <a:r>
              <a:rPr lang="es-ES" sz="2000" dirty="0" err="1" smtClean="0">
                <a:sym typeface="Wingdings" panose="05000000000000000000" pitchFamily="2" charset="2"/>
              </a:rPr>
              <a:t>feedback</a:t>
            </a:r>
            <a:r>
              <a:rPr lang="es-ES" sz="2000" dirty="0" smtClean="0">
                <a:sym typeface="Wingdings" panose="05000000000000000000" pitchFamily="2" charset="2"/>
              </a:rPr>
              <a:t>…</a:t>
            </a:r>
            <a:endParaRPr lang="es-ES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16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nl-BE" altLang="nl-BE" dirty="0" smtClean="0"/>
              <a:t>Thank you</a:t>
            </a:r>
          </a:p>
        </p:txBody>
      </p:sp>
      <p:sp>
        <p:nvSpPr>
          <p:cNvPr id="20483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nl-BE" altLang="nl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Sometimes</a:t>
            </a:r>
            <a:r>
              <a:rPr lang="es-ES" dirty="0" smtClean="0"/>
              <a:t> X-</a:t>
            </a:r>
            <a:r>
              <a:rPr lang="es-ES" dirty="0" err="1" smtClean="0"/>
              <a:t>ray</a:t>
            </a:r>
            <a:r>
              <a:rPr lang="es-ES" dirty="0" smtClean="0"/>
              <a:t> dental </a:t>
            </a:r>
            <a:r>
              <a:rPr lang="es-ES" dirty="0" err="1" smtClean="0"/>
              <a:t>images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be </a:t>
            </a:r>
            <a:r>
              <a:rPr lang="es-ES" dirty="0" err="1" smtClean="0"/>
              <a:t>centered</a:t>
            </a:r>
            <a:r>
              <a:rPr lang="es-ES" dirty="0" smtClean="0"/>
              <a:t> at </a:t>
            </a:r>
            <a:r>
              <a:rPr lang="es-ES" dirty="0" err="1" smtClean="0"/>
              <a:t>different</a:t>
            </a:r>
            <a:r>
              <a:rPr lang="es-ES" dirty="0" smtClean="0"/>
              <a:t> positions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necessity</a:t>
            </a:r>
            <a:r>
              <a:rPr lang="es-ES" dirty="0" smtClean="0">
                <a:sym typeface="Wingdings" panose="05000000000000000000" pitchFamily="2" charset="2"/>
              </a:rPr>
              <a:t> of </a:t>
            </a:r>
            <a:r>
              <a:rPr lang="es-ES" dirty="0" err="1" smtClean="0">
                <a:sym typeface="Wingdings" panose="05000000000000000000" pitchFamily="2" charset="2"/>
              </a:rPr>
              <a:t>locating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the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jaw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3</a:t>
            </a:fld>
            <a:endParaRPr lang="nl-B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" y="2248689"/>
            <a:ext cx="3937000" cy="3937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7" y="3113160"/>
            <a:ext cx="4302000" cy="227694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7309" y="6425298"/>
            <a:ext cx="5713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Left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skull</a:t>
            </a:r>
            <a:r>
              <a:rPr lang="es-ES" sz="1400" dirty="0" smtClean="0">
                <a:solidFill>
                  <a:schemeClr val="bg1"/>
                </a:solidFill>
              </a:rPr>
              <a:t> </a:t>
            </a:r>
            <a:r>
              <a:rPr lang="es-ES" sz="1400" dirty="0" err="1" smtClean="0">
                <a:solidFill>
                  <a:schemeClr val="bg1"/>
                </a:solidFill>
              </a:rPr>
              <a:t>radiograph</a:t>
            </a:r>
            <a:r>
              <a:rPr lang="es-ES" sz="1400" dirty="0" smtClean="0">
                <a:solidFill>
                  <a:schemeClr val="bg1"/>
                </a:solidFill>
              </a:rPr>
              <a:t>, </a:t>
            </a:r>
            <a:r>
              <a:rPr lang="es-ES" sz="1400" dirty="0" err="1" smtClean="0">
                <a:solidFill>
                  <a:schemeClr val="bg1"/>
                </a:solidFill>
              </a:rPr>
              <a:t>source</a:t>
            </a:r>
            <a:r>
              <a:rPr lang="es-ES" sz="1400" dirty="0" smtClean="0">
                <a:solidFill>
                  <a:schemeClr val="bg1"/>
                </a:solidFill>
              </a:rPr>
              <a:t>: http</a:t>
            </a:r>
            <a:r>
              <a:rPr lang="es-ES" sz="1400" dirty="0">
                <a:solidFill>
                  <a:schemeClr val="bg1"/>
                </a:solidFill>
              </a:rPr>
              <a:t>://</a:t>
            </a:r>
            <a:r>
              <a:rPr lang="es-ES" sz="1400" dirty="0" smtClean="0">
                <a:solidFill>
                  <a:schemeClr val="bg1"/>
                </a:solidFill>
              </a:rPr>
              <a:t>radiopaedia.org. </a:t>
            </a:r>
            <a:r>
              <a:rPr lang="es-ES" sz="1400" dirty="0" err="1" smtClean="0">
                <a:solidFill>
                  <a:schemeClr val="bg1"/>
                </a:solidFill>
              </a:rPr>
              <a:t>Right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12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69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Sometimes</a:t>
            </a:r>
            <a:r>
              <a:rPr lang="es-ES" dirty="0" smtClean="0"/>
              <a:t> X-</a:t>
            </a:r>
            <a:r>
              <a:rPr lang="es-ES" dirty="0" err="1" smtClean="0"/>
              <a:t>ray</a:t>
            </a:r>
            <a:r>
              <a:rPr lang="es-ES" dirty="0" smtClean="0"/>
              <a:t> dental </a:t>
            </a:r>
            <a:r>
              <a:rPr lang="es-ES" dirty="0" err="1" smtClean="0"/>
              <a:t>images</a:t>
            </a:r>
            <a:r>
              <a:rPr lang="es-ES" dirty="0" smtClean="0"/>
              <a:t> </a:t>
            </a:r>
            <a:r>
              <a:rPr lang="es-ES" dirty="0" err="1" smtClean="0"/>
              <a:t>might</a:t>
            </a:r>
            <a:r>
              <a:rPr lang="es-ES" dirty="0" smtClean="0"/>
              <a:t> be </a:t>
            </a:r>
            <a:r>
              <a:rPr lang="es-ES" dirty="0" err="1" smtClean="0"/>
              <a:t>centered</a:t>
            </a:r>
            <a:r>
              <a:rPr lang="es-ES" dirty="0" smtClean="0"/>
              <a:t> at </a:t>
            </a:r>
            <a:r>
              <a:rPr lang="es-ES" dirty="0" err="1" smtClean="0"/>
              <a:t>different</a:t>
            </a:r>
            <a:r>
              <a:rPr lang="es-ES" dirty="0" smtClean="0"/>
              <a:t> positions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necessity</a:t>
            </a:r>
            <a:r>
              <a:rPr lang="es-ES" dirty="0" smtClean="0">
                <a:sym typeface="Wingdings" panose="05000000000000000000" pitchFamily="2" charset="2"/>
              </a:rPr>
              <a:t> of </a:t>
            </a:r>
            <a:r>
              <a:rPr lang="es-ES" dirty="0" err="1" smtClean="0">
                <a:sym typeface="Wingdings" panose="05000000000000000000" pitchFamily="2" charset="2"/>
              </a:rPr>
              <a:t>locating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the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jaw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4</a:t>
            </a:fld>
            <a:endParaRPr lang="nl-BE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7" y="3113160"/>
            <a:ext cx="4302000" cy="2276944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7309" y="6425298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Left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22. </a:t>
            </a:r>
            <a:r>
              <a:rPr lang="es-ES" sz="1400" dirty="0" err="1" smtClean="0">
                <a:solidFill>
                  <a:schemeClr val="bg1"/>
                </a:solidFill>
              </a:rPr>
              <a:t>Right</a:t>
            </a:r>
            <a:r>
              <a:rPr lang="es-ES" sz="1400" dirty="0" smtClean="0">
                <a:solidFill>
                  <a:schemeClr val="bg1"/>
                </a:solidFill>
              </a:rPr>
              <a:t>: </a:t>
            </a:r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12</a:t>
            </a:r>
            <a:endParaRPr lang="es-ES" sz="14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4" y="2597050"/>
            <a:ext cx="4262897" cy="279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r>
              <a:rPr lang="es-ES" dirty="0" smtClean="0"/>
              <a:t>: </a:t>
            </a:r>
            <a:r>
              <a:rPr lang="es-ES" dirty="0" err="1" smtClean="0"/>
              <a:t>procedure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193498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most</a:t>
            </a:r>
            <a:r>
              <a:rPr lang="es-ES" dirty="0" smtClean="0"/>
              <a:t> crucial </a:t>
            </a:r>
            <a:r>
              <a:rPr lang="es-ES" dirty="0" err="1" smtClean="0"/>
              <a:t>step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speed</a:t>
            </a:r>
            <a:r>
              <a:rPr lang="es-ES" dirty="0" smtClean="0">
                <a:sym typeface="Wingdings" panose="05000000000000000000" pitchFamily="2" charset="2"/>
              </a:rPr>
              <a:t> and </a:t>
            </a:r>
            <a:r>
              <a:rPr lang="es-ES" dirty="0" err="1" smtClean="0">
                <a:sym typeface="Wingdings" panose="05000000000000000000" pitchFamily="2" charset="2"/>
              </a:rPr>
              <a:t>simplicity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Principal </a:t>
            </a:r>
            <a:r>
              <a:rPr lang="es-ES" dirty="0" err="1" smtClean="0">
                <a:sym typeface="Wingdings" panose="05000000000000000000" pitchFamily="2" charset="2"/>
              </a:rPr>
              <a:t>Component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Analysis</a:t>
            </a:r>
            <a:r>
              <a:rPr lang="es-ES" dirty="0" smtClean="0">
                <a:sym typeface="Wingdings" panose="05000000000000000000" pitchFamily="2" charset="2"/>
              </a:rPr>
              <a:t> (PCA): positive </a:t>
            </a:r>
            <a:r>
              <a:rPr lang="es-ES" dirty="0" err="1" smtClean="0">
                <a:sym typeface="Wingdings" panose="05000000000000000000" pitchFamily="2" charset="2"/>
              </a:rPr>
              <a:t>database</a:t>
            </a:r>
            <a:r>
              <a:rPr lang="es-ES" dirty="0" smtClean="0">
                <a:sym typeface="Wingdings" panose="05000000000000000000" pitchFamily="2" charset="2"/>
              </a:rPr>
              <a:t> (14 </a:t>
            </a:r>
            <a:r>
              <a:rPr lang="es-ES" dirty="0" err="1" smtClean="0">
                <a:sym typeface="Wingdings" panose="05000000000000000000" pitchFamily="2" charset="2"/>
              </a:rPr>
              <a:t>images</a:t>
            </a:r>
            <a:r>
              <a:rPr lang="es-ES" dirty="0" smtClean="0">
                <a:sym typeface="Wingdings" panose="05000000000000000000" pitchFamily="2" charset="2"/>
              </a:rPr>
              <a:t>) and </a:t>
            </a:r>
            <a:r>
              <a:rPr lang="es-ES" dirty="0" err="1" smtClean="0">
                <a:sym typeface="Wingdings" panose="05000000000000000000" pitchFamily="2" charset="2"/>
              </a:rPr>
              <a:t>negative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database</a:t>
            </a:r>
            <a:r>
              <a:rPr lang="es-ES" dirty="0" smtClean="0">
                <a:sym typeface="Wingdings" panose="05000000000000000000" pitchFamily="2" charset="2"/>
              </a:rPr>
              <a:t> (64 </a:t>
            </a:r>
            <a:r>
              <a:rPr lang="es-ES" dirty="0" err="1" smtClean="0">
                <a:sym typeface="Wingdings" panose="05000000000000000000" pitchFamily="2" charset="2"/>
              </a:rPr>
              <a:t>images</a:t>
            </a:r>
            <a:r>
              <a:rPr lang="es-ES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5</a:t>
            </a:fld>
            <a:endParaRPr lang="nl-BE"/>
          </a:p>
        </p:txBody>
      </p:sp>
      <p:sp>
        <p:nvSpPr>
          <p:cNvPr id="5" name="CuadroTexto 4"/>
          <p:cNvSpPr txBox="1"/>
          <p:nvPr/>
        </p:nvSpPr>
        <p:spPr>
          <a:xfrm>
            <a:off x="539750" y="3573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28" y="2882439"/>
            <a:ext cx="3414334" cy="16933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556" y="2928704"/>
            <a:ext cx="3168421" cy="17432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63" y="4671925"/>
            <a:ext cx="3486857" cy="176393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" t="1384" r="22792" b="-1384"/>
          <a:stretch/>
        </p:blipFill>
        <p:spPr>
          <a:xfrm>
            <a:off x="4792986" y="4685582"/>
            <a:ext cx="3131063" cy="17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7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r>
              <a:rPr lang="es-ES" dirty="0" smtClean="0"/>
              <a:t>: </a:t>
            </a:r>
            <a:r>
              <a:rPr lang="es-ES" dirty="0" err="1" smtClean="0"/>
              <a:t>procedure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349999"/>
            <a:ext cx="8334000" cy="193498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most</a:t>
            </a:r>
            <a:r>
              <a:rPr lang="es-ES" dirty="0" smtClean="0"/>
              <a:t> crucial </a:t>
            </a:r>
            <a:r>
              <a:rPr lang="es-ES" dirty="0" err="1" smtClean="0"/>
              <a:t>step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err="1" smtClean="0">
                <a:sym typeface="Wingdings" panose="05000000000000000000" pitchFamily="2" charset="2"/>
              </a:rPr>
              <a:t>speed</a:t>
            </a:r>
            <a:r>
              <a:rPr lang="es-ES" dirty="0" smtClean="0">
                <a:sym typeface="Wingdings" panose="05000000000000000000" pitchFamily="2" charset="2"/>
              </a:rPr>
              <a:t> and </a:t>
            </a:r>
            <a:r>
              <a:rPr lang="es-ES" dirty="0" err="1" smtClean="0">
                <a:sym typeface="Wingdings" panose="05000000000000000000" pitchFamily="2" charset="2"/>
              </a:rPr>
              <a:t>simplicity</a:t>
            </a:r>
            <a:endParaRPr lang="es-ES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Principal </a:t>
            </a:r>
            <a:r>
              <a:rPr lang="es-ES" dirty="0" err="1" smtClean="0">
                <a:sym typeface="Wingdings" panose="05000000000000000000" pitchFamily="2" charset="2"/>
              </a:rPr>
              <a:t>Component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Analysis</a:t>
            </a:r>
            <a:r>
              <a:rPr lang="es-ES" dirty="0" smtClean="0">
                <a:sym typeface="Wingdings" panose="05000000000000000000" pitchFamily="2" charset="2"/>
              </a:rPr>
              <a:t> (PCA): positive </a:t>
            </a:r>
            <a:r>
              <a:rPr lang="es-ES" dirty="0" err="1" smtClean="0">
                <a:sym typeface="Wingdings" panose="05000000000000000000" pitchFamily="2" charset="2"/>
              </a:rPr>
              <a:t>database</a:t>
            </a:r>
            <a:r>
              <a:rPr lang="es-ES" dirty="0" smtClean="0">
                <a:sym typeface="Wingdings" panose="05000000000000000000" pitchFamily="2" charset="2"/>
              </a:rPr>
              <a:t> (14 </a:t>
            </a:r>
            <a:r>
              <a:rPr lang="es-ES" dirty="0" err="1" smtClean="0">
                <a:sym typeface="Wingdings" panose="05000000000000000000" pitchFamily="2" charset="2"/>
              </a:rPr>
              <a:t>images</a:t>
            </a:r>
            <a:r>
              <a:rPr lang="es-ES" dirty="0" smtClean="0">
                <a:sym typeface="Wingdings" panose="05000000000000000000" pitchFamily="2" charset="2"/>
              </a:rPr>
              <a:t>) and </a:t>
            </a:r>
            <a:r>
              <a:rPr lang="es-ES" dirty="0" err="1" smtClean="0">
                <a:sym typeface="Wingdings" panose="05000000000000000000" pitchFamily="2" charset="2"/>
              </a:rPr>
              <a:t>negative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database</a:t>
            </a:r>
            <a:r>
              <a:rPr lang="es-ES" dirty="0" smtClean="0">
                <a:sym typeface="Wingdings" panose="05000000000000000000" pitchFamily="2" charset="2"/>
              </a:rPr>
              <a:t> (64 </a:t>
            </a:r>
            <a:r>
              <a:rPr lang="es-ES" dirty="0" err="1" smtClean="0">
                <a:sym typeface="Wingdings" panose="05000000000000000000" pitchFamily="2" charset="2"/>
              </a:rPr>
              <a:t>images</a:t>
            </a:r>
            <a:r>
              <a:rPr lang="es-ES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6</a:t>
            </a:fld>
            <a:endParaRPr lang="nl-BE"/>
          </a:p>
        </p:txBody>
      </p:sp>
      <p:sp>
        <p:nvSpPr>
          <p:cNvPr id="5" name="CuadroTexto 4"/>
          <p:cNvSpPr txBox="1"/>
          <p:nvPr/>
        </p:nvSpPr>
        <p:spPr>
          <a:xfrm>
            <a:off x="539750" y="35730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Marcador de contenido 2"/>
          <p:cNvSpPr txBox="1">
            <a:spLocks/>
          </p:cNvSpPr>
          <p:nvPr/>
        </p:nvSpPr>
        <p:spPr bwMode="auto">
          <a:xfrm>
            <a:off x="540125" y="3068960"/>
            <a:ext cx="8334000" cy="1934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dirty="0" err="1">
                <a:sym typeface="Wingdings" panose="05000000000000000000" pitchFamily="2" charset="2"/>
              </a:rPr>
              <a:t>Resizing</a:t>
            </a:r>
            <a:r>
              <a:rPr lang="es-ES" dirty="0">
                <a:sym typeface="Wingdings" panose="05000000000000000000" pitchFamily="2" charset="2"/>
              </a:rPr>
              <a:t>  210x100 </a:t>
            </a:r>
            <a:r>
              <a:rPr lang="es-ES" dirty="0" err="1">
                <a:sym typeface="Wingdings" panose="05000000000000000000" pitchFamily="2" charset="2"/>
              </a:rPr>
              <a:t>sliding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window</a:t>
            </a:r>
            <a:r>
              <a:rPr lang="es-ES" dirty="0" smtClean="0">
                <a:sym typeface="Wingdings" panose="05000000000000000000" pitchFamily="2" charset="2"/>
              </a:rPr>
              <a:t> (</a:t>
            </a:r>
            <a:r>
              <a:rPr lang="es-ES" dirty="0" err="1" smtClean="0">
                <a:sym typeface="Wingdings" panose="05000000000000000000" pitchFamily="2" charset="2"/>
              </a:rPr>
              <a:t>steps</a:t>
            </a:r>
            <a:r>
              <a:rPr lang="es-ES" dirty="0" smtClean="0">
                <a:sym typeface="Wingdings" panose="05000000000000000000" pitchFamily="2" charset="2"/>
              </a:rPr>
              <a:t> of 3, 5, 8, 10 and 15 </a:t>
            </a:r>
            <a:r>
              <a:rPr lang="es-ES" dirty="0" err="1" smtClean="0">
                <a:sym typeface="Wingdings" panose="05000000000000000000" pitchFamily="2" charset="2"/>
              </a:rPr>
              <a:t>pixels</a:t>
            </a:r>
            <a:r>
              <a:rPr lang="es-ES" dirty="0" smtClean="0">
                <a:sym typeface="Wingdings" panose="05000000000000000000" pitchFamily="2" charset="2"/>
              </a:rPr>
              <a:t>)</a:t>
            </a:r>
            <a:endParaRPr lang="es-ES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Simple </a:t>
            </a:r>
            <a:r>
              <a:rPr lang="es-ES" dirty="0" err="1">
                <a:sym typeface="Wingdings" panose="05000000000000000000" pitchFamily="2" charset="2"/>
              </a:rPr>
              <a:t>classifier</a:t>
            </a:r>
            <a:r>
              <a:rPr lang="es-ES" dirty="0">
                <a:sym typeface="Wingdings" panose="05000000000000000000" pitchFamily="2" charset="2"/>
              </a:rPr>
              <a:t>  </a:t>
            </a:r>
            <a:r>
              <a:rPr lang="es-ES" dirty="0" err="1">
                <a:sym typeface="Wingdings" panose="05000000000000000000" pitchFamily="2" charset="2"/>
              </a:rPr>
              <a:t>Euclidean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distance</a:t>
            </a:r>
            <a:endParaRPr lang="es-E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129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r>
              <a:rPr lang="es-ES" dirty="0" smtClean="0"/>
              <a:t>: </a:t>
            </a:r>
            <a:r>
              <a:rPr lang="es-ES" dirty="0" err="1" smtClean="0"/>
              <a:t>multidetections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Multidetections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jaw</a:t>
            </a:r>
            <a:r>
              <a:rPr lang="es-ES" dirty="0" smtClean="0"/>
              <a:t> and false positives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7</a:t>
            </a:fld>
            <a:endParaRPr lang="nl-B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21" y="1988840"/>
            <a:ext cx="5463957" cy="357498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7309" y="642529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22.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segmentation</a:t>
            </a:r>
            <a:r>
              <a:rPr lang="es-ES" dirty="0" smtClean="0"/>
              <a:t>: </a:t>
            </a:r>
            <a:r>
              <a:rPr lang="es-ES" dirty="0" err="1" smtClean="0"/>
              <a:t>multidetections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0000" y="1600303"/>
            <a:ext cx="2879872" cy="1358921"/>
          </a:xfrm>
        </p:spPr>
        <p:txBody>
          <a:bodyPr/>
          <a:lstStyle/>
          <a:p>
            <a:r>
              <a:rPr lang="es-ES" dirty="0" smtClean="0"/>
              <a:t>Manual </a:t>
            </a:r>
            <a:r>
              <a:rPr lang="es-ES" dirty="0" err="1" smtClean="0"/>
              <a:t>clustering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8</a:t>
            </a:fld>
            <a:endParaRPr lang="nl-B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87" y="1180304"/>
            <a:ext cx="2428738" cy="158908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926" y="1182110"/>
            <a:ext cx="2406212" cy="1574350"/>
          </a:xfrm>
          <a:prstGeom prst="rect">
            <a:avLst/>
          </a:prstGeom>
        </p:spPr>
      </p:pic>
      <p:sp>
        <p:nvSpPr>
          <p:cNvPr id="7" name="Marcador de contenido 2"/>
          <p:cNvSpPr txBox="1">
            <a:spLocks/>
          </p:cNvSpPr>
          <p:nvPr/>
        </p:nvSpPr>
        <p:spPr bwMode="auto">
          <a:xfrm>
            <a:off x="539749" y="3356992"/>
            <a:ext cx="3095625" cy="135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Affinity</a:t>
            </a:r>
            <a:r>
              <a:rPr lang="es-ES" dirty="0" smtClean="0"/>
              <a:t> </a:t>
            </a:r>
            <a:r>
              <a:rPr lang="es-ES" dirty="0" err="1" smtClean="0"/>
              <a:t>propagation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91" y="2959224"/>
            <a:ext cx="2424247" cy="15861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17" y="2959224"/>
            <a:ext cx="2407166" cy="1574974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539748" y="5341508"/>
            <a:ext cx="3095625" cy="135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>
            <a:lvl1pPr marL="358775" indent="-358775" algn="l" rtl="0" eaLnBrk="0" fontAlgn="base" hangingPunct="0">
              <a:spcBef>
                <a:spcPts val="575"/>
              </a:spcBef>
              <a:spcAft>
                <a:spcPct val="0"/>
              </a:spcAft>
              <a:buSzPct val="110000"/>
              <a:buFont typeface="Arial" panose="020B0604020202020204" pitchFamily="34" charset="0"/>
              <a:buChar char="•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19138" indent="-360363" algn="l" rtl="0" eaLnBrk="0" fontAlgn="base" hangingPunct="0">
              <a:spcBef>
                <a:spcPts val="575"/>
              </a:spcBef>
              <a:spcAft>
                <a:spcPct val="0"/>
              </a:spcAft>
              <a:buSzPct val="75000"/>
              <a:buFont typeface="Courier New" panose="02070309020205020404" pitchFamily="49" charset="0"/>
              <a:buChar char="o"/>
              <a:defRPr sz="24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89013" indent="-2698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68400" indent="-179388" algn="l" rtl="0" eaLnBrk="0" fontAlgn="base" hangingPunct="0">
              <a:spcBef>
                <a:spcPts val="375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38263" indent="-179388" algn="l" rtl="0" eaLnBrk="0" fontAlgn="base" hangingPunct="0"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Take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median</a:t>
            </a:r>
            <a:endParaRPr lang="es-E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563" y="4649117"/>
            <a:ext cx="2814572" cy="1841534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57309" y="642529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22.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400" dirty="0" smtClean="0"/>
              <a:t>Central </a:t>
            </a:r>
            <a:r>
              <a:rPr lang="es-ES" sz="3400" dirty="0" err="1" smtClean="0"/>
              <a:t>teeth</a:t>
            </a:r>
            <a:r>
              <a:rPr lang="es-ES" sz="3400" dirty="0" smtClean="0"/>
              <a:t> </a:t>
            </a:r>
            <a:r>
              <a:rPr lang="es-ES" sz="3400" dirty="0" err="1" smtClean="0"/>
              <a:t>segmentation</a:t>
            </a:r>
            <a:endParaRPr lang="es-E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Active </a:t>
            </a:r>
            <a:r>
              <a:rPr lang="es-ES" dirty="0" err="1" smtClean="0"/>
              <a:t>shape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 </a:t>
            </a:r>
            <a:r>
              <a:rPr lang="es-ES" dirty="0" err="1" smtClean="0"/>
              <a:t>needs</a:t>
            </a:r>
            <a:r>
              <a:rPr lang="es-ES" dirty="0" smtClean="0"/>
              <a:t> a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point</a:t>
            </a:r>
            <a:endParaRPr lang="es-ES" dirty="0" smtClean="0"/>
          </a:p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center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cropped</a:t>
            </a:r>
            <a:r>
              <a:rPr lang="es-ES" dirty="0" smtClean="0"/>
              <a:t> </a:t>
            </a:r>
            <a:r>
              <a:rPr lang="es-ES" dirty="0" err="1" smtClean="0"/>
              <a:t>image</a:t>
            </a:r>
            <a:r>
              <a:rPr lang="es-ES" dirty="0" smtClean="0"/>
              <a:t> as a </a:t>
            </a:r>
            <a:r>
              <a:rPr lang="es-ES" dirty="0" err="1" smtClean="0"/>
              <a:t>guide</a:t>
            </a:r>
            <a:r>
              <a:rPr lang="es-ES" dirty="0" smtClean="0"/>
              <a:t> to </a:t>
            </a:r>
            <a:r>
              <a:rPr lang="es-ES" dirty="0" err="1" smtClean="0"/>
              <a:t>segment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upper</a:t>
            </a:r>
            <a:r>
              <a:rPr lang="es-ES" dirty="0" smtClean="0"/>
              <a:t> and </a:t>
            </a:r>
            <a:r>
              <a:rPr lang="es-ES" dirty="0" err="1" smtClean="0"/>
              <a:t>lower</a:t>
            </a:r>
            <a:r>
              <a:rPr lang="es-ES" dirty="0" smtClean="0"/>
              <a:t> </a:t>
            </a:r>
            <a:r>
              <a:rPr lang="es-ES" dirty="0" err="1" smtClean="0"/>
              <a:t>incisors</a:t>
            </a:r>
            <a:endParaRPr lang="es-ES" dirty="0" smtClean="0"/>
          </a:p>
          <a:p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methods</a:t>
            </a:r>
            <a:r>
              <a:rPr lang="es-ES" dirty="0" smtClean="0"/>
              <a:t> </a:t>
            </a:r>
            <a:r>
              <a:rPr lang="es-ES" dirty="0" err="1" smtClean="0"/>
              <a:t>did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yield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DAA9A-D4C8-4AD2-8E2E-8CE85AC64F70}" type="slidenum">
              <a:rPr lang="nl-BE" smtClean="0"/>
              <a:pPr/>
              <a:t>9</a:t>
            </a:fld>
            <a:endParaRPr lang="nl-B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263" t="24609" r="38569" b="38970"/>
          <a:stretch/>
        </p:blipFill>
        <p:spPr>
          <a:xfrm>
            <a:off x="1619672" y="3248891"/>
            <a:ext cx="5616625" cy="26642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7309" y="642529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chemeClr val="bg1"/>
                </a:solidFill>
              </a:rPr>
              <a:t>Sample</a:t>
            </a:r>
            <a:r>
              <a:rPr lang="es-ES" sz="1400" dirty="0" smtClean="0">
                <a:solidFill>
                  <a:schemeClr val="bg1"/>
                </a:solidFill>
              </a:rPr>
              <a:t> 19.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89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664</TotalTime>
  <Words>722</Words>
  <Application>Microsoft Office PowerPoint</Application>
  <PresentationFormat>Presentación en pantalla (4:3)</PresentationFormat>
  <Paragraphs>142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Calibri</vt:lpstr>
      <vt:lpstr>Cambria Math</vt:lpstr>
      <vt:lpstr>Courier New</vt:lpstr>
      <vt:lpstr>Wingdings</vt:lpstr>
      <vt:lpstr>Corporate-KU Leuven-Liggend-Achtergrond Wit</vt:lpstr>
      <vt:lpstr>Corporate-KU Leuven-Liggend-Achtergrond Wit en Watermerk</vt:lpstr>
      <vt:lpstr>Teeth segmentation in Computer Vision</vt:lpstr>
      <vt:lpstr>Introduction</vt:lpstr>
      <vt:lpstr>Global segmentation</vt:lpstr>
      <vt:lpstr>Global segmentation</vt:lpstr>
      <vt:lpstr>Global segmentation: procedure</vt:lpstr>
      <vt:lpstr>Global segmentation: procedure</vt:lpstr>
      <vt:lpstr>Global segmentation: multidetections</vt:lpstr>
      <vt:lpstr>Global segmentation: multidetections</vt:lpstr>
      <vt:lpstr>Central teeth segmentation</vt:lpstr>
      <vt:lpstr>Central teeth segmentation: preprocessing</vt:lpstr>
      <vt:lpstr>Central teeth segmentation: preprocessing</vt:lpstr>
      <vt:lpstr>Central teeth segmentation: preprocessing</vt:lpstr>
      <vt:lpstr>Central teeth segmentation: preprocessing</vt:lpstr>
      <vt:lpstr>Central teeth segmentation: examples</vt:lpstr>
      <vt:lpstr>Central teeth segmentation: projections</vt:lpstr>
      <vt:lpstr>Central teeth segmentation: examples</vt:lpstr>
      <vt:lpstr>Active shape model</vt:lpstr>
      <vt:lpstr>Active shape model: method</vt:lpstr>
      <vt:lpstr>Active shape model: examples</vt:lpstr>
      <vt:lpstr>Active shape model: examples</vt:lpstr>
      <vt:lpstr>Active shape model: examples</vt:lpstr>
      <vt:lpstr>Active shape model: examples</vt:lpstr>
      <vt:lpstr>Active shape model: examples</vt:lpstr>
      <vt:lpstr>Statistics: global segmentation</vt:lpstr>
      <vt:lpstr>Statistics: central segmentation</vt:lpstr>
      <vt:lpstr>Statistics: active shape model</vt:lpstr>
      <vt:lpstr>Statistics: sources of error</vt:lpstr>
      <vt:lpstr>Conclusions</vt:lpstr>
      <vt:lpstr>Thank you</vt:lpstr>
    </vt:vector>
  </TitlesOfParts>
  <Company>KULeuven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Rafael Mestre Castillo</cp:lastModifiedBy>
  <cp:revision>82</cp:revision>
  <dcterms:created xsi:type="dcterms:W3CDTF">2012-07-10T07:57:57Z</dcterms:created>
  <dcterms:modified xsi:type="dcterms:W3CDTF">2015-06-17T22:32:14Z</dcterms:modified>
</cp:coreProperties>
</file>